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68.xml" ContentType="application/vnd.openxmlformats-officedocument.presentationml.slide+xml"/>
  <Override PartName="/ppt/slides/slide28.xml" ContentType="application/vnd.openxmlformats-officedocument.presentationml.slide+xml"/>
  <Override PartName="/ppt/slides/slide66.xml" ContentType="application/vnd.openxmlformats-officedocument.presentationml.slide+xml"/>
  <Override PartName="/ppt/embeddings/Microsoft_Equation22.bin" ContentType="application/vnd.openxmlformats-officedocument.oleObject"/>
  <Override PartName="/ppt/embeddings/Microsoft_Equation74.bin" ContentType="application/vnd.openxmlformats-officedocument.oleObject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embeddings/Microsoft_Equation29.bin" ContentType="application/vnd.openxmlformats-officedocument.oleObject"/>
  <Override PartName="/ppt/slides/slide11.xml" ContentType="application/vnd.openxmlformats-officedocument.presentationml.slide+xml"/>
  <Override PartName="/ppt/embeddings/Microsoft_Equation39.bin" ContentType="application/vnd.openxmlformats-officedocument.oleObject"/>
  <Override PartName="/ppt/slides/slide47.xml" ContentType="application/vnd.openxmlformats-officedocument.presentationml.slide+xml"/>
  <Override PartName="/ppt/embeddings/Microsoft_Equation148.bin" ContentType="application/vnd.openxmlformats-officedocument.oleObject"/>
  <Override PartName="/ppt/charts/chart1.xml" ContentType="application/vnd.openxmlformats-officedocument.drawingml.chart+xml"/>
  <Override PartName="/ppt/embeddings/Microsoft_Equation171.bin" ContentType="application/vnd.openxmlformats-officedocument.oleObject"/>
  <Override PartName="/ppt/slideLayouts/slideLayout3.xml" ContentType="application/vnd.openxmlformats-officedocument.presentationml.slideLayout+xml"/>
  <Override PartName="/ppt/embeddings/Microsoft_Equation106.bin" ContentType="application/vnd.openxmlformats-officedocument.oleObject"/>
  <Override PartName="/ppt/embeddings/Microsoft_Equation20.bin" ContentType="application/vnd.openxmlformats-officedocument.oleObject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embeddings/Microsoft_Equation12.bin" ContentType="application/vnd.openxmlformats-officedocument.oleObject"/>
  <Override PartName="/ppt/embeddings/Microsoft_Equation110.bin" ContentType="application/vnd.openxmlformats-officedocument.oleObject"/>
  <Override PartName="/ppt/embeddings/Microsoft_Equation146.bin" ContentType="application/vnd.openxmlformats-officedocument.oleObject"/>
  <Override PartName="/ppt/embeddings/Microsoft_Equation42.bin" ContentType="application/vnd.openxmlformats-officedocument.oleObject"/>
  <Override PartName="/ppt/embeddings/Microsoft_Equation107.bin" ContentType="application/vnd.openxmlformats-officedocument.oleObject"/>
  <Override PartName="/ppt/embeddings/Microsoft_Equation11.bin" ContentType="application/vnd.openxmlformats-officedocument.oleObject"/>
  <Override PartName="/ppt/embeddings/Microsoft_Equation113.bin" ContentType="application/vnd.openxmlformats-officedocument.oleObject"/>
  <Override PartName="/ppt/embeddings/Microsoft_Equation23.bin" ContentType="application/vnd.openxmlformats-officedocument.oleObject"/>
  <Override PartName="/ppt/embeddings/Microsoft_Equation136.bin" ContentType="application/vnd.openxmlformats-officedocument.oleObject"/>
  <Override PartName="/ppt/embeddings/Microsoft_Equation69.bin" ContentType="application/vnd.openxmlformats-officedocument.oleObject"/>
  <Default Extension="pict" ContentType="image/pict"/>
  <Override PartName="/ppt/embeddings/Microsoft_Equation129.bin" ContentType="application/vnd.openxmlformats-officedocument.oleObject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13.xml" ContentType="application/vnd.openxmlformats-officedocument.presentationml.notesSlide+xml"/>
  <Override PartName="/ppt/embeddings/Microsoft_Equation122.bin" ContentType="application/vnd.openxmlformats-officedocument.oleObject"/>
  <Override PartName="/ppt/notesSlides/notesSlide1.xml" ContentType="application/vnd.openxmlformats-officedocument.presentationml.notes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embeddings/Microsoft_Equation149.bin" ContentType="application/vnd.openxmlformats-officedocument.oleObject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Default Extension="vml" ContentType="application/vnd.openxmlformats-officedocument.vmlDrawing"/>
  <Default Extension="png" ContentType="image/png"/>
  <Override PartName="/ppt/embeddings/Microsoft_Equation131.bin" ContentType="application/vnd.openxmlformats-officedocument.oleObject"/>
  <Override PartName="/ppt/embeddings/Microsoft_Equation1.bin" ContentType="application/vnd.openxmlformats-officedocument.oleObject"/>
  <Override PartName="/ppt/embeddings/Microsoft_Equation96.bin" ContentType="application/vnd.openxmlformats-officedocument.oleObject"/>
  <Override PartName="/ppt/embeddings/Microsoft_Equation169.bin" ContentType="application/vnd.openxmlformats-officedocument.oleObject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embeddings/Microsoft_Equation24.bin" ContentType="application/vnd.openxmlformats-officedocument.oleObject"/>
  <Override PartName="/ppt/embeddings/Microsoft_Equation95.bin" ContentType="application/vnd.openxmlformats-officedocument.oleObject"/>
  <Override PartName="/ppt/slides/slide31.xml" ContentType="application/vnd.openxmlformats-officedocument.presentationml.slide+xml"/>
  <Override PartName="/ppt/embeddings/Microsoft_Equation158.bin" ContentType="application/vnd.openxmlformats-officedocument.oleObject"/>
  <Override PartName="/ppt/embeddings/Microsoft_Equation100.bin" ContentType="application/vnd.openxmlformats-officedocument.oleObject"/>
  <Default Extension="bin" ContentType="application/vnd.openxmlformats-officedocument.presentationml.printerSettings"/>
  <Override PartName="/ppt/slides/slide53.xml" ContentType="application/vnd.openxmlformats-officedocument.presentationml.slide+xml"/>
  <Override PartName="/ppt/embeddings/Microsoft_Equation3.bin" ContentType="application/vnd.openxmlformats-officedocument.oleObject"/>
  <Override PartName="/ppt/embeddings/Microsoft_Equation41.bin" ContentType="application/vnd.openxmlformats-officedocument.oleObject"/>
  <Override PartName="/ppt/embeddings/Microsoft_Equation61.bin" ContentType="application/vnd.openxmlformats-officedocument.oleObject"/>
  <Override PartName="/ppt/slides/slide55.xml" ContentType="application/vnd.openxmlformats-officedocument.presentationml.slide+xml"/>
  <Override PartName="/ppt/embeddings/Microsoft_Equation166.bin" ContentType="application/vnd.openxmlformats-officedocument.oleObject"/>
  <Override PartName="/ppt/embeddings/Microsoft_Equation150.bin" ContentType="application/vnd.openxmlformats-officedocument.oleObject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notesSlides/notesSlide2.xml" ContentType="application/vnd.openxmlformats-officedocument.presentationml.notesSlide+xml"/>
  <Override PartName="/ppt/embeddings/Microsoft_Equation62.bin" ContentType="application/vnd.openxmlformats-officedocument.oleObject"/>
  <Override PartName="/ppt/embeddings/Microsoft_Equation125.bin" ContentType="application/vnd.openxmlformats-officedocument.oleObject"/>
  <Override PartName="/ppt/embeddings/Microsoft_Equation76.bin" ContentType="application/vnd.openxmlformats-officedocument.oleObject"/>
  <Override PartName="/ppt/embeddings/Microsoft_Equation157.bin" ContentType="application/vnd.openxmlformats-officedocument.oleObject"/>
  <Override PartName="/ppt/theme/theme2.xml" ContentType="application/vnd.openxmlformats-officedocument.theme+xml"/>
  <Override PartName="/ppt/embeddings/Microsoft_Equation15.bin" ContentType="application/vnd.openxmlformats-officedocument.oleObject"/>
  <Override PartName="/ppt/embeddings/Microsoft_Equation77.bin" ContentType="application/vnd.openxmlformats-officedocument.oleObject"/>
  <Override PartName="/ppt/slides/slide2.xml" ContentType="application/vnd.openxmlformats-officedocument.presentationml.slide+xml"/>
  <Override PartName="/ppt/embeddings/Microsoft_Equation28.bin" ContentType="application/vnd.openxmlformats-officedocument.oleObject"/>
  <Override PartName="/ppt/embeddings/Microsoft_Equation54.bin" ContentType="application/vnd.openxmlformats-officedocument.oleObject"/>
  <Override PartName="/ppt/embeddings/Microsoft_Equation51.bin" ContentType="application/vnd.openxmlformats-officedocument.oleObject"/>
  <Override PartName="/ppt/embeddings/Microsoft_Equation63.bin" ContentType="application/vnd.openxmlformats-officedocument.oleObject"/>
  <Override PartName="/ppt/slides/slide45.xml" ContentType="application/vnd.openxmlformats-officedocument.presentationml.slide+xml"/>
  <Override PartName="/ppt/embeddings/Microsoft_Equation130.bin" ContentType="application/vnd.openxmlformats-officedocument.oleObject"/>
  <Override PartName="/ppt/slideLayouts/slideLayout10.xml" ContentType="application/vnd.openxmlformats-officedocument.presentationml.slideLayout+xml"/>
  <Override PartName="/ppt/slides/slide54.xml" ContentType="application/vnd.openxmlformats-officedocument.presentationml.slide+xml"/>
  <Override PartName="/ppt/embeddings/Microsoft_Equation43.bin" ContentType="application/vnd.openxmlformats-officedocument.oleObject"/>
  <Override PartName="/ppt/embeddings/Microsoft_Equation16.bin" ContentType="application/vnd.openxmlformats-officedocument.oleObject"/>
  <Override PartName="/ppt/notesSlides/notesSlide3.xml" ContentType="application/vnd.openxmlformats-officedocument.presentationml.notesSlide+xml"/>
  <Override PartName="/ppt/embeddings/Microsoft_Equation97.bin" ContentType="application/vnd.openxmlformats-officedocument.oleObject"/>
  <Override PartName="/ppt/slides/slide58.xml" ContentType="application/vnd.openxmlformats-officedocument.presentationml.slide+xml"/>
  <Default Extension="xml" ContentType="application/xml"/>
  <Override PartName="/ppt/embeddings/Microsoft_Equation33.bin" ContentType="application/vnd.openxmlformats-officedocument.oleObject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Default Extension="xlsx" ContentType="application/vnd.openxmlformats-officedocument.spreadsheetml.sheet"/>
  <Override PartName="/ppt/embeddings/Microsoft_Equation172.bin" ContentType="application/vnd.openxmlformats-officedocument.oleObject"/>
  <Override PartName="/ppt/embeddings/Microsoft_Equation40.bin" ContentType="application/vnd.openxmlformats-officedocument.oleObject"/>
  <Override PartName="/ppt/slides/slide25.xml" ContentType="application/vnd.openxmlformats-officedocument.presentationml.slide+xml"/>
  <Override PartName="/ppt/embeddings/Microsoft_Equation73.bin" ContentType="application/vnd.openxmlformats-officedocument.oleObject"/>
  <Override PartName="/ppt/embeddings/Microsoft_Equation75.bin" ContentType="application/vnd.openxmlformats-officedocument.oleObject"/>
  <Override PartName="/ppt/embeddings/Microsoft_Equation48.bin" ContentType="application/vnd.openxmlformats-officedocument.oleObject"/>
  <Override PartName="/ppt/embeddings/Microsoft_Equation86.bin" ContentType="application/vnd.openxmlformats-officedocument.oleObject"/>
  <Override PartName="/ppt/embeddings/Microsoft_Equation133.bin" ContentType="application/vnd.openxmlformats-officedocument.oleObject"/>
  <Override PartName="/ppt/embeddings/Microsoft_Equation139.bin" ContentType="application/vnd.openxmlformats-officedocument.oleObject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embeddings/Microsoft_Equation161.bin" ContentType="application/vnd.openxmlformats-officedocument.oleObject"/>
  <Override PartName="/ppt/embeddings/Microsoft_Equation10.bin" ContentType="application/vnd.openxmlformats-officedocument.oleObject"/>
  <Override PartName="/ppt/embeddings/Microsoft_Equation134.bin" ContentType="application/vnd.openxmlformats-officedocument.oleObject"/>
  <Override PartName="/ppt/slides/slide44.xml" ContentType="application/vnd.openxmlformats-officedocument.presentationml.slide+xml"/>
  <Override PartName="/ppt/embeddings/Microsoft_Equation104.bin" ContentType="application/vnd.openxmlformats-officedocument.oleObject"/>
  <Override PartName="/ppt/slides/slide49.xml" ContentType="application/vnd.openxmlformats-officedocument.presentationml.slide+xml"/>
  <Override PartName="/ppt/embeddings/Microsoft_Equation66.bin" ContentType="application/vnd.openxmlformats-officedocument.oleObject"/>
  <Override PartName="/ppt/slides/slide70.xml" ContentType="application/vnd.openxmlformats-officedocument.presentationml.slide+xml"/>
  <Override PartName="/ppt/embeddings/Microsoft_Equation102.bin" ContentType="application/vnd.openxmlformats-officedocument.oleObject"/>
  <Override PartName="/ppt/embeddings/Microsoft_Equation13.bin" ContentType="application/vnd.openxmlformats-officedocument.oleObject"/>
  <Override PartName="/ppt/slides/slide48.xml" ContentType="application/vnd.openxmlformats-officedocument.presentationml.slide+xml"/>
  <Override PartName="/ppt/presentation.xml" ContentType="application/vnd.openxmlformats-officedocument.presentationml.presentation.main+xml"/>
  <Override PartName="/ppt/embeddings/Microsoft_Equation167.bin" ContentType="application/vnd.openxmlformats-officedocument.oleObject"/>
  <Override PartName="/ppt/embeddings/Microsoft_Equation141.bin" ContentType="application/vnd.openxmlformats-officedocument.oleObject"/>
  <Default Extension="jpeg" ContentType="image/jpeg"/>
  <Override PartName="/ppt/slides/slide3.xml" ContentType="application/vnd.openxmlformats-officedocument.presentationml.slide+xml"/>
  <Default Extension="tiff" ContentType="image/tiff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embeddings/Microsoft_Equation132.bin" ContentType="application/vnd.openxmlformats-officedocument.oleObject"/>
  <Override PartName="/ppt/embeddings/Microsoft_Equation27.bin" ContentType="application/vnd.openxmlformats-officedocument.oleObject"/>
  <Override PartName="/ppt/embeddings/Microsoft_Equation121.bin" ContentType="application/vnd.openxmlformats-officedocument.oleObject"/>
  <Override PartName="/ppt/embeddings/Microsoft_Equation9.bin" ContentType="application/vnd.openxmlformats-officedocument.oleObject"/>
  <Override PartName="/ppt/embeddings/Microsoft_Equation143.bin" ContentType="application/vnd.openxmlformats-officedocument.oleObject"/>
  <Override PartName="/ppt/slides/slide15.xml" ContentType="application/vnd.openxmlformats-officedocument.presentationml.slide+xml"/>
  <Override PartName="/ppt/embeddings/Microsoft_Equation70.bin" ContentType="application/vnd.openxmlformats-officedocument.oleObject"/>
  <Override PartName="/ppt/embeddings/Microsoft_Equation32.bin" ContentType="application/vnd.openxmlformats-officedocument.oleObject"/>
  <Override PartName="/ppt/embeddings/Microsoft_Equation151.bin" ContentType="application/vnd.openxmlformats-officedocument.oleObject"/>
  <Override PartName="/ppt/embeddings/Microsoft_Equation116.bin" ContentType="application/vnd.openxmlformats-officedocument.oleObject"/>
  <Override PartName="/ppt/slides/slide9.xml" ContentType="application/vnd.openxmlformats-officedocument.presentationml.slide+xml"/>
  <Default Extension="rels" ContentType="application/vnd.openxmlformats-package.relationships+xml"/>
  <Override PartName="/ppt/slides/slide39.xml" ContentType="application/vnd.openxmlformats-officedocument.presentationml.slide+xml"/>
  <Override PartName="/ppt/slides/slide73.xml" ContentType="application/vnd.openxmlformats-officedocument.presentationml.slide+xml"/>
  <Override PartName="/ppt/slides/slide32.xml" ContentType="application/vnd.openxmlformats-officedocument.presentationml.slide+xml"/>
  <Override PartName="/ppt/embeddings/Microsoft_Equation138.bin" ContentType="application/vnd.openxmlformats-officedocument.oleObject"/>
  <Override PartName="/ppt/embeddings/Microsoft_Equation67.bin" ContentType="application/vnd.openxmlformats-officedocument.oleObject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embeddings/Microsoft_Equation56.bin" ContentType="application/vnd.openxmlformats-officedocument.oleObject"/>
  <Override PartName="/ppt/slides/slide29.xml" ContentType="application/vnd.openxmlformats-officedocument.presentationml.slide+xml"/>
  <Override PartName="/ppt/embeddings/Microsoft_Equation155.bin" ContentType="application/vnd.openxmlformats-officedocument.oleObject"/>
  <Override PartName="/ppt/embeddings/Microsoft_Equation173.bin" ContentType="application/vnd.openxmlformats-officedocument.oleObject"/>
  <Override PartName="/ppt/embeddings/Microsoft_Equation90.bin" ContentType="application/vnd.openxmlformats-officedocument.oleObject"/>
  <Override PartName="/ppt/slides/slide22.xml" ContentType="application/vnd.openxmlformats-officedocument.presentationml.slide+xml"/>
  <Override PartName="/ppt/embeddings/Microsoft_Equation85.bin" ContentType="application/vnd.openxmlformats-officedocument.oleObject"/>
  <Override PartName="/ppt/notesSlides/notesSlide11.xml" ContentType="application/vnd.openxmlformats-officedocument.presentationml.notesSlide+xml"/>
  <Override PartName="/ppt/embeddings/Microsoft_Equation153.bin" ContentType="application/vnd.openxmlformats-officedocument.oleObject"/>
  <Override PartName="/ppt/slides/slide30.xml" ContentType="application/vnd.openxmlformats-officedocument.presentationml.slide+xml"/>
  <Override PartName="/ppt/embeddings/Microsoft_Equation78.bin" ContentType="application/vnd.openxmlformats-officedocument.oleObject"/>
  <Override PartName="/ppt/slides/slide36.xml" ContentType="application/vnd.openxmlformats-officedocument.presentationml.slide+xml"/>
  <Override PartName="/ppt/slides/slide18.xml" ContentType="application/vnd.openxmlformats-officedocument.presentationml.slide+xml"/>
  <Override PartName="/ppt/embeddings/Microsoft_Equation111.bin" ContentType="application/vnd.openxmlformats-officedocument.oleObject"/>
  <Override PartName="/ppt/embeddings/Microsoft_Equation103.bin" ContentType="application/vnd.openxmlformats-officedocument.oleObject"/>
  <Override PartName="/ppt/embeddings/Microsoft_Equation112.bin" ContentType="application/vnd.openxmlformats-officedocument.oleObject"/>
  <Override PartName="/ppt/embeddings/Microsoft_Equation8.bin" ContentType="application/vnd.openxmlformats-officedocument.oleObject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embeddings/Microsoft_Equation109.bin" ContentType="application/vnd.openxmlformats-officedocument.oleObject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embeddings/Microsoft_Equation80.bin" ContentType="application/vnd.openxmlformats-officedocument.oleObject"/>
  <Override PartName="/ppt/embeddings/Microsoft_Equation36.bin" ContentType="application/vnd.openxmlformats-officedocument.oleObject"/>
  <Override PartName="/ppt/embeddings/Microsoft_Equation83.bin" ContentType="application/vnd.openxmlformats-officedocument.oleObject"/>
  <Override PartName="/ppt/notesSlides/notesSlide4.xml" ContentType="application/vnd.openxmlformats-officedocument.presentationml.notesSlide+xml"/>
  <Override PartName="/ppt/embeddings/Microsoft_Equation19.bin" ContentType="application/vnd.openxmlformats-officedocument.oleObject"/>
  <Override PartName="/ppt/embeddings/Microsoft_Equation118.bin" ContentType="application/vnd.openxmlformats-officedocument.oleObject"/>
  <Override PartName="/ppt/embeddings/Microsoft_Equation140.bin" ContentType="application/vnd.openxmlformats-officedocument.oleObject"/>
  <Override PartName="/ppt/embeddings/Microsoft_Equation4.bin" ContentType="application/vnd.openxmlformats-officedocument.oleObject"/>
  <Override PartName="/ppt/embeddings/Microsoft_Equation152.bin" ContentType="application/vnd.openxmlformats-officedocument.oleObject"/>
  <Override PartName="/ppt/slides/slide13.xml" ContentType="application/vnd.openxmlformats-officedocument.presentationml.slide+xml"/>
  <Override PartName="/ppt/embeddings/Microsoft_Equation154.bin" ContentType="application/vnd.openxmlformats-officedocument.oleObject"/>
  <Override PartName="/ppt/embeddings/Microsoft_Equation120.bin" ContentType="application/vnd.openxmlformats-officedocument.oleObject"/>
  <Override PartName="/ppt/embeddings/Microsoft_Equation5.bin" ContentType="application/vnd.openxmlformats-officedocument.oleObject"/>
  <Override PartName="/ppt/embeddings/Microsoft_Equation126.bin" ContentType="application/vnd.openxmlformats-officedocument.oleObject"/>
  <Override PartName="/ppt/embeddings/Microsoft_Equation58.bin" ContentType="application/vnd.openxmlformats-officedocument.oleObject"/>
  <Override PartName="/ppt/notesSlides/notesSlide6.xml" ContentType="application/vnd.openxmlformats-officedocument.presentationml.notesSlide+xml"/>
  <Override PartName="/ppt/embeddings/Microsoft_Equation18.bin" ContentType="application/vnd.openxmlformats-officedocument.oleObject"/>
  <Override PartName="/ppt/embeddings/Microsoft_Equation115.bin" ContentType="application/vnd.openxmlformats-officedocument.oleObject"/>
  <Override PartName="/ppt/embeddings/Microsoft_Equation52.bin" ContentType="application/vnd.openxmlformats-officedocument.oleObject"/>
  <Override PartName="/ppt/embeddings/Microsoft_Equation60.bin" ContentType="application/vnd.openxmlformats-officedocument.oleObject"/>
  <Override PartName="/ppt/slideLayouts/slideLayout4.xml" ContentType="application/vnd.openxmlformats-officedocument.presentationml.slideLayout+xml"/>
  <Override PartName="/ppt/embeddings/Microsoft_Equation72.bin" ContentType="application/vnd.openxmlformats-officedocument.oleObject"/>
  <Override PartName="/ppt/slideLayouts/slideLayout2.xml" ContentType="application/vnd.openxmlformats-officedocument.presentationml.slideLayout+xml"/>
  <Override PartName="/ppt/embeddings/Microsoft_Equation88.bin" ContentType="application/vnd.openxmlformats-officedocument.oleObject"/>
  <Override PartName="/ppt/embeddings/Microsoft_Equation147.bin" ContentType="application/vnd.openxmlformats-officedocument.oleObject"/>
  <Override PartName="/ppt/embeddings/Microsoft_Equation168.bin" ContentType="application/vnd.openxmlformats-officedocument.oleObject"/>
  <Override PartName="/ppt/embeddings/Microsoft_Equation145.bin" ContentType="application/vnd.openxmlformats-officedocument.oleObject"/>
  <Override PartName="/ppt/slideLayouts/slideLayout6.xml" ContentType="application/vnd.openxmlformats-officedocument.presentationml.slideLayout+xml"/>
  <Override PartName="/ppt/embeddings/Microsoft_Equation53.bin" ContentType="application/vnd.openxmlformats-officedocument.oleObject"/>
  <Override PartName="/ppt/embeddings/Microsoft_Equation89.bin" ContentType="application/vnd.openxmlformats-officedocument.oleObject"/>
  <Override PartName="/ppt/embeddings/Microsoft_Equation127.bin" ContentType="application/vnd.openxmlformats-officedocument.oleObject"/>
  <Override PartName="/ppt/presProps.xml" ContentType="application/vnd.openxmlformats-officedocument.presentationml.presProps+xml"/>
  <Override PartName="/ppt/embeddings/Microsoft_Equation59.bin" ContentType="application/vnd.openxmlformats-officedocument.oleObject"/>
  <Override PartName="/ppt/embeddings/Microsoft_Equation87.bin" ContentType="application/vnd.openxmlformats-officedocument.oleObject"/>
  <Override PartName="/ppt/embeddings/Microsoft_Equation144.bin" ContentType="application/vnd.openxmlformats-officedocument.oleObject"/>
  <Override PartName="/ppt/embeddings/Microsoft_Equation79.bin" ContentType="application/vnd.openxmlformats-officedocument.oleObject"/>
  <Override PartName="/ppt/slides/slide27.xml" ContentType="application/vnd.openxmlformats-officedocument.presentationml.slide+xml"/>
  <Override PartName="/ppt/embeddings/Microsoft_Equation124.bin" ContentType="application/vnd.openxmlformats-officedocument.oleObject"/>
  <Override PartName="/ppt/embeddings/Microsoft_Equation30.bin" ContentType="application/vnd.openxmlformats-officedocument.oleObject"/>
  <Override PartName="/ppt/embeddings/Microsoft_Equation105.bin" ContentType="application/vnd.openxmlformats-officedocument.oleObject"/>
  <Override PartName="/ppt/embeddings/Microsoft_Equation142.bin" ContentType="application/vnd.openxmlformats-officedocument.oleObject"/>
  <Override PartName="/ppt/embeddings/Microsoft_Equation82.bin" ContentType="application/vnd.openxmlformats-officedocument.oleObject"/>
  <Override PartName="/ppt/notesSlides/notesSlide10.xml" ContentType="application/vnd.openxmlformats-officedocument.presentationml.notesSlide+xml"/>
  <Override PartName="/ppt/embeddings/Microsoft_Equation123.bin" ContentType="application/vnd.openxmlformats-officedocument.oleObject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46.xml" ContentType="application/vnd.openxmlformats-officedocument.presentationml.slide+xml"/>
  <Override PartName="/ppt/embeddings/Microsoft_Equation119.bin" ContentType="application/vnd.openxmlformats-officedocument.oleObject"/>
  <Override PartName="/ppt/embeddings/Microsoft_Equation94.bin" ContentType="application/vnd.openxmlformats-officedocument.oleObject"/>
  <Override PartName="/ppt/embeddings/Microsoft_Equation156.bin" ContentType="application/vnd.openxmlformats-officedocument.oleObject"/>
  <Override PartName="/ppt/embeddings/Microsoft_Equation57.bin" ContentType="application/vnd.openxmlformats-officedocument.oleObject"/>
  <Override PartName="/ppt/embeddings/Microsoft_Equation38.bin" ContentType="application/vnd.openxmlformats-officedocument.oleObject"/>
  <Override PartName="/ppt/embeddings/Microsoft_Equation47.bin" ContentType="application/vnd.openxmlformats-officedocument.oleObject"/>
  <Override PartName="/ppt/slides/slide69.xml" ContentType="application/vnd.openxmlformats-officedocument.presentationml.slide+xml"/>
  <Override PartName="/ppt/embeddings/Microsoft_Equation49.bin" ContentType="application/vnd.openxmlformats-officedocument.oleObject"/>
  <Override PartName="/ppt/slides/slide35.xml" ContentType="application/vnd.openxmlformats-officedocument.presentationml.slide+xml"/>
  <Override PartName="/ppt/embeddings/Microsoft_Equation93.bin" ContentType="application/vnd.openxmlformats-officedocument.oleObject"/>
  <Override PartName="/ppt/slides/slide42.xml" ContentType="application/vnd.openxmlformats-officedocument.presentationml.slide+xml"/>
  <Override PartName="/ppt/embeddings/Microsoft_Equation68.bin" ContentType="application/vnd.openxmlformats-officedocument.oleObject"/>
  <Override PartName="/ppt/embeddings/Microsoft_Equation98.bin" ContentType="application/vnd.openxmlformats-officedocument.oleObject"/>
  <Override PartName="/ppt/embeddings/Microsoft_Equation117.bin" ContentType="application/vnd.openxmlformats-officedocument.oleObject"/>
  <Override PartName="/ppt/embeddings/Microsoft_Equation34.bin" ContentType="application/vnd.openxmlformats-officedocument.oleObject"/>
  <Override PartName="/ppt/embeddings/Microsoft_Equation44.bin" ContentType="application/vnd.openxmlformats-officedocument.oleObject"/>
  <Override PartName="/ppt/slideLayouts/slideLayout5.xml" ContentType="application/vnd.openxmlformats-officedocument.presentationml.slideLayout+xml"/>
  <Override PartName="/ppt/embeddings/Microsoft_Equation25.bin" ContentType="application/vnd.openxmlformats-officedocument.oleObject"/>
  <Override PartName="/ppt/slides/slide50.xml" ContentType="application/vnd.openxmlformats-officedocument.presentationml.slide+xml"/>
  <Override PartName="/ppt/embeddings/Microsoft_Equation35.bin" ContentType="application/vnd.openxmlformats-officedocument.oleObject"/>
  <Override PartName="/ppt/slides/slide57.xml" ContentType="application/vnd.openxmlformats-officedocument.presentationml.slide+xml"/>
  <Override PartName="/ppt/embeddings/Microsoft_Equation65.bin" ContentType="application/vnd.openxmlformats-officedocument.oleObject"/>
  <Override PartName="/ppt/embeddings/Microsoft_Equation128.bin" ContentType="application/vnd.openxmlformats-officedocument.oleObject"/>
  <Override PartName="/ppt/embeddings/Microsoft_Equation14.bin" ContentType="application/vnd.openxmlformats-officedocument.oleObject"/>
  <Override PartName="/ppt/notesSlides/notesSlide7.xml" ContentType="application/vnd.openxmlformats-officedocument.presentationml.notesSlide+xml"/>
  <Override PartName="/ppt/embeddings/Microsoft_Equation2.bin" ContentType="application/vnd.openxmlformats-officedocument.oleObject"/>
  <Override PartName="/ppt/embeddings/Microsoft_Equation91.bin" ContentType="application/vnd.openxmlformats-officedocument.oleObject"/>
  <Override PartName="/ppt/embeddings/Microsoft_Equation26.bin" ContentType="application/vnd.openxmlformats-officedocument.oleObject"/>
  <Override PartName="/ppt/embeddings/Microsoft_Equation170.bin" ContentType="application/vnd.openxmlformats-officedocument.oleObject"/>
  <Override PartName="/ppt/slides/slide63.xml" ContentType="application/vnd.openxmlformats-officedocument.presentationml.slide+xml"/>
  <Override PartName="/ppt/embeddings/Microsoft_Equation55.bin" ContentType="application/vnd.openxmlformats-officedocument.oleObject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embeddings/Microsoft_Equation45.bin" ContentType="application/vnd.openxmlformats-officedocument.oleObject"/>
  <Override PartName="/ppt/embeddings/Microsoft_Equation7.bin" ContentType="application/vnd.openxmlformats-officedocument.oleObject"/>
  <Override PartName="/ppt/embeddings/Microsoft_Equation165.bin" ContentType="application/vnd.openxmlformats-officedocument.oleObject"/>
  <Override PartName="/ppt/notesSlides/notesSlide5.xml" ContentType="application/vnd.openxmlformats-officedocument.presentationml.notesSlide+xml"/>
  <Override PartName="/ppt/embeddings/Microsoft_Equation99.bin" ContentType="application/vnd.openxmlformats-officedocument.oleObject"/>
  <Override PartName="/ppt/embeddings/Microsoft_Equation159.bin" ContentType="application/vnd.openxmlformats-officedocument.oleObject"/>
  <Override PartName="/ppt/slideLayouts/slideLayout1.xml" ContentType="application/vnd.openxmlformats-officedocument.presentationml.slideLayout+xml"/>
  <Override PartName="/ppt/embeddings/Microsoft_Equation114.bin" ContentType="application/vnd.openxmlformats-officedocument.oleObject"/>
  <Override PartName="/ppt/embeddings/Microsoft_Equation108.bin" ContentType="application/vnd.openxmlformats-officedocument.oleObject"/>
  <Override PartName="/ppt/theme/theme1.xml" ContentType="application/vnd.openxmlformats-officedocument.theme+xml"/>
  <Override PartName="/ppt/embeddings/Microsoft_Equation101.bin" ContentType="application/vnd.openxmlformats-officedocument.oleObject"/>
  <Override PartName="/ppt/slides/slide5.xml" ContentType="application/vnd.openxmlformats-officedocument.presentationml.slide+xml"/>
  <Override PartName="/ppt/embeddings/Microsoft_Equation50.bin" ContentType="application/vnd.openxmlformats-officedocument.oleObject"/>
  <Override PartName="/ppt/slideLayouts/slideLayout7.xml" ContentType="application/vnd.openxmlformats-officedocument.presentationml.slideLayout+xml"/>
  <Override PartName="/ppt/slides/slide59.xml" ContentType="application/vnd.openxmlformats-officedocument.presentationml.slide+xml"/>
  <Override PartName="/ppt/embeddings/Microsoft_Equation163.bin" ContentType="application/vnd.openxmlformats-officedocument.oleObject"/>
  <Override PartName="/ppt/embeddings/Microsoft_Equation31.bin" ContentType="application/vnd.openxmlformats-officedocument.oleObject"/>
  <Override PartName="/ppt/slides/slide64.xml" ContentType="application/vnd.openxmlformats-officedocument.presentationml.slide+xml"/>
  <Override PartName="/ppt/embeddings/Microsoft_Equation64.bin" ContentType="application/vnd.openxmlformats-officedocument.oleObject"/>
  <Override PartName="/ppt/embeddings/Microsoft_Equation46.bin" ContentType="application/vnd.openxmlformats-officedocument.oleObject"/>
  <Override PartName="/ppt/embeddings/Microsoft_Equation164.bin" ContentType="application/vnd.openxmlformats-officedocument.oleObject"/>
  <Override PartName="/ppt/slides/slide4.xml" ContentType="application/vnd.openxmlformats-officedocument.presentationml.slide+xml"/>
  <Override PartName="/ppt/embeddings/Microsoft_Equation84.bin" ContentType="application/vnd.openxmlformats-officedocument.oleObject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embeddings/Microsoft_Equation81.bin" ContentType="application/vnd.openxmlformats-officedocument.oleObject"/>
  <Override PartName="/ppt/embeddings/Microsoft_Equation37.bin" ContentType="application/vnd.openxmlformats-officedocument.oleObject"/>
  <Override PartName="/ppt/embeddings/Microsoft_Equation71.bin" ContentType="application/vnd.openxmlformats-officedocument.oleObject"/>
  <Override PartName="/ppt/embeddings/Microsoft_Equation6.bin" ContentType="application/vnd.openxmlformats-officedocument.oleObject"/>
  <Override PartName="/ppt/embeddings/Microsoft_Equation135.bin" ContentType="application/vnd.openxmlformats-officedocument.oleObject"/>
  <Override PartName="/ppt/embeddings/Microsoft_Equation137.bin" ContentType="application/vnd.openxmlformats-officedocument.oleObject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s/slide24.xml" ContentType="application/vnd.openxmlformats-officedocument.presentationml.slide+xml"/>
  <Override PartName="/ppt/embeddings/Microsoft_Equation17.bin" ContentType="application/vnd.openxmlformats-officedocument.oleObject"/>
  <Override PartName="/ppt/slides/slide71.xml" ContentType="application/vnd.openxmlformats-officedocument.presentationml.slide+xml"/>
  <Override PartName="/ppt/slides/slide6.xml" ContentType="application/vnd.openxmlformats-officedocument.presentationml.slide+xml"/>
  <Default Extension="pdf" ContentType="application/pdf"/>
  <Override PartName="/ppt/embeddings/Microsoft_Equation92.bin" ContentType="application/vnd.openxmlformats-officedocument.oleObject"/>
  <Override PartName="/ppt/embeddings/Microsoft_Equation160.bin" ContentType="application/vnd.openxmlformats-officedocument.oleObject"/>
  <Override PartName="/ppt/embeddings/Microsoft_Equation21.bin" ContentType="application/vnd.openxmlformats-officedocument.oleObject"/>
  <Override PartName="/ppt/embeddings/Microsoft_Equation162.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325" r:id="rId3"/>
    <p:sldId id="266" r:id="rId4"/>
    <p:sldId id="264" r:id="rId5"/>
    <p:sldId id="272" r:id="rId6"/>
    <p:sldId id="324" r:id="rId7"/>
    <p:sldId id="273" r:id="rId8"/>
    <p:sldId id="271" r:id="rId9"/>
    <p:sldId id="268" r:id="rId10"/>
    <p:sldId id="349" r:id="rId11"/>
    <p:sldId id="269" r:id="rId12"/>
    <p:sldId id="270" r:id="rId13"/>
    <p:sldId id="283" r:id="rId14"/>
    <p:sldId id="275" r:id="rId15"/>
    <p:sldId id="276" r:id="rId16"/>
    <p:sldId id="313" r:id="rId17"/>
    <p:sldId id="307" r:id="rId18"/>
    <p:sldId id="333" r:id="rId19"/>
    <p:sldId id="277" r:id="rId20"/>
    <p:sldId id="332" r:id="rId21"/>
    <p:sldId id="278" r:id="rId22"/>
    <p:sldId id="279" r:id="rId23"/>
    <p:sldId id="309" r:id="rId24"/>
    <p:sldId id="334" r:id="rId25"/>
    <p:sldId id="312" r:id="rId26"/>
    <p:sldId id="337" r:id="rId27"/>
    <p:sldId id="305" r:id="rId28"/>
    <p:sldId id="339" r:id="rId29"/>
    <p:sldId id="310" r:id="rId30"/>
    <p:sldId id="316" r:id="rId31"/>
    <p:sldId id="330" r:id="rId32"/>
    <p:sldId id="314" r:id="rId33"/>
    <p:sldId id="280" r:id="rId34"/>
    <p:sldId id="301" r:id="rId35"/>
    <p:sldId id="282" r:id="rId36"/>
    <p:sldId id="295" r:id="rId37"/>
    <p:sldId id="296" r:id="rId38"/>
    <p:sldId id="284" r:id="rId39"/>
    <p:sldId id="261" r:id="rId40"/>
    <p:sldId id="285" r:id="rId41"/>
    <p:sldId id="326" r:id="rId42"/>
    <p:sldId id="299" r:id="rId43"/>
    <p:sldId id="331" r:id="rId44"/>
    <p:sldId id="289" r:id="rId45"/>
    <p:sldId id="306" r:id="rId46"/>
    <p:sldId id="290" r:id="rId47"/>
    <p:sldId id="303" r:id="rId48"/>
    <p:sldId id="329" r:id="rId49"/>
    <p:sldId id="302" r:id="rId50"/>
    <p:sldId id="292" r:id="rId51"/>
    <p:sldId id="293" r:id="rId52"/>
    <p:sldId id="294" r:id="rId53"/>
    <p:sldId id="321" r:id="rId54"/>
    <p:sldId id="320" r:id="rId55"/>
    <p:sldId id="319" r:id="rId56"/>
    <p:sldId id="345" r:id="rId57"/>
    <p:sldId id="342" r:id="rId58"/>
    <p:sldId id="340" r:id="rId59"/>
    <p:sldId id="341" r:id="rId60"/>
    <p:sldId id="343" r:id="rId61"/>
    <p:sldId id="346" r:id="rId62"/>
    <p:sldId id="304" r:id="rId63"/>
    <p:sldId id="308" r:id="rId64"/>
    <p:sldId id="335" r:id="rId65"/>
    <p:sldId id="338" r:id="rId66"/>
    <p:sldId id="315" r:id="rId67"/>
    <p:sldId id="287" r:id="rId68"/>
    <p:sldId id="288" r:id="rId69"/>
    <p:sldId id="298" r:id="rId70"/>
    <p:sldId id="297" r:id="rId71"/>
    <p:sldId id="347" r:id="rId72"/>
    <p:sldId id="348" r:id="rId73"/>
    <p:sldId id="322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BADD"/>
    <a:srgbClr val="FFFA92"/>
    <a:srgbClr val="92D050"/>
    <a:srgbClr val="1F4E87"/>
    <a:srgbClr val="2963AC"/>
    <a:srgbClr val="E9EDF4"/>
    <a:srgbClr val="FF159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7677" autoAdjust="0"/>
    <p:restoredTop sz="90600" autoAdjust="0"/>
  </p:normalViewPr>
  <p:slideViewPr>
    <p:cSldViewPr snapToGrid="0" snapToObjects="1">
      <p:cViewPr>
        <p:scale>
          <a:sx n="100" d="100"/>
          <a:sy n="100" d="100"/>
        </p:scale>
        <p:origin x="-32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512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74" Type="http://schemas.openxmlformats.org/officeDocument/2006/relationships/slide" Target="slides/slide73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77" Type="http://schemas.openxmlformats.org/officeDocument/2006/relationships/presProps" Target="presProps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71" Type="http://schemas.openxmlformats.org/officeDocument/2006/relationships/slide" Target="slides/slide70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slide" Target="slides/slide72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69" Type="http://schemas.openxmlformats.org/officeDocument/2006/relationships/slide" Target="slides/slide68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slide" Target="slides/slide65.xml"/><Relationship Id="rId36" Type="http://schemas.openxmlformats.org/officeDocument/2006/relationships/slide" Target="slides/slide35.xml"/><Relationship Id="rId72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7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76" Type="http://schemas.openxmlformats.org/officeDocument/2006/relationships/printerSettings" Target="printerSettings/printerSettings1.bin"/><Relationship Id="rId79" Type="http://schemas.openxmlformats.org/officeDocument/2006/relationships/theme" Target="theme/theme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slide" Target="slides/slide67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78" Type="http://schemas.openxmlformats.org/officeDocument/2006/relationships/viewProps" Target="viewProps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#registers</c:v>
                </c:pt>
              </c:strCache>
            </c:strRef>
          </c:tx>
          <c:cat>
            <c:strRef>
              <c:f>Sheet1!$A$2</c:f>
              <c:strCache>
                <c:ptCount val="1"/>
                <c:pt idx="0">
                  <c:v>d=4, n=16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128.0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#diffs</c:v>
                </c:pt>
              </c:strCache>
            </c:strRef>
          </c:tx>
          <c:cat>
            <c:strRef>
              <c:f>Sheet1!$A$2</c:f>
              <c:strCache>
                <c:ptCount val="1"/>
                <c:pt idx="0">
                  <c:v>d=4, n=16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697.0</c:v>
                </c:pt>
              </c:numCache>
            </c:numRef>
          </c:val>
        </c:ser>
        <c:shape val="cylinder"/>
        <c:axId val="578925784"/>
        <c:axId val="578929496"/>
        <c:axId val="0"/>
      </c:bar3DChart>
      <c:catAx>
        <c:axId val="578925784"/>
        <c:scaling>
          <c:orientation val="minMax"/>
        </c:scaling>
        <c:axPos val="b"/>
        <c:tickLblPos val="nextTo"/>
        <c:crossAx val="578929496"/>
        <c:crosses val="autoZero"/>
        <c:auto val="1"/>
        <c:lblAlgn val="ctr"/>
        <c:lblOffset val="100"/>
      </c:catAx>
      <c:valAx>
        <c:axId val="578929496"/>
        <c:scaling>
          <c:orientation val="minMax"/>
        </c:scaling>
        <c:axPos val="l"/>
        <c:majorGridlines/>
        <c:numFmt formatCode="General" sourceLinked="1"/>
        <c:tickLblPos val="nextTo"/>
        <c:crossAx val="578925784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lineChart>
        <c:grouping val="stacked"/>
        <c:ser>
          <c:idx val="1"/>
          <c:order val="1"/>
          <c:tx>
            <c:strRef>
              <c:f>Sheet1!$B$1</c:f>
            </c:strRef>
          </c:tx>
          <c:marker>
            <c:symbol val="none"/>
          </c:marker>
          <c:cat>
            <c:multiLvlStrRef>
              <c:f>Sheet1!$A$2:$A$8</c:f>
            </c:multiLvlStrRef>
          </c:cat>
          <c:val>
            <c:numRef>
              <c:f>Sheet1!$B$2:$B$8</c:f>
            </c:numRef>
          </c:val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10.0</c:v>
                </c:pt>
                <c:pt idx="5">
                  <c:v>20.0</c:v>
                </c:pt>
                <c:pt idx="6">
                  <c:v>35.0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0.13</c:v>
                </c:pt>
                <c:pt idx="3">
                  <c:v>0.31</c:v>
                </c:pt>
                <c:pt idx="4">
                  <c:v>0.5</c:v>
                </c:pt>
                <c:pt idx="5">
                  <c:v>0.66</c:v>
                </c:pt>
                <c:pt idx="6">
                  <c:v>0.77</c:v>
                </c:pt>
              </c:numCache>
            </c:numRef>
          </c:val>
        </c:ser>
        <c:marker val="1"/>
        <c:axId val="579083784"/>
        <c:axId val="579086840"/>
      </c:lineChart>
      <c:catAx>
        <c:axId val="579083784"/>
        <c:scaling>
          <c:orientation val="minMax"/>
        </c:scaling>
        <c:axPos val="b"/>
        <c:numFmt formatCode="General" sourceLinked="1"/>
        <c:tickLblPos val="nextTo"/>
        <c:crossAx val="579086840"/>
        <c:crosses val="autoZero"/>
        <c:auto val="1"/>
        <c:lblAlgn val="ctr"/>
        <c:lblOffset val="100"/>
      </c:catAx>
      <c:valAx>
        <c:axId val="579086840"/>
        <c:scaling>
          <c:orientation val="minMax"/>
        </c:scaling>
        <c:axPos val="l"/>
        <c:majorGridlines/>
        <c:numFmt formatCode="General" sourceLinked="1"/>
        <c:tickLblPos val="nextTo"/>
        <c:crossAx val="579083784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lineChart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6.0</c:v>
                </c:pt>
                <c:pt idx="4">
                  <c:v>10.0</c:v>
                </c:pt>
                <c:pt idx="5">
                  <c:v>15.0</c:v>
                </c:pt>
                <c:pt idx="6">
                  <c:v>21.0</c:v>
                </c:pt>
                <c:pt idx="7">
                  <c:v>28.0</c:v>
                </c:pt>
                <c:pt idx="8">
                  <c:v>36.0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</c:v>
                </c:pt>
                <c:pt idx="1">
                  <c:v>0.25</c:v>
                </c:pt>
                <c:pt idx="2">
                  <c:v>0.5</c:v>
                </c:pt>
                <c:pt idx="3">
                  <c:v>0.69</c:v>
                </c:pt>
                <c:pt idx="4">
                  <c:v>0.81</c:v>
                </c:pt>
                <c:pt idx="5">
                  <c:v>0.89</c:v>
                </c:pt>
                <c:pt idx="6">
                  <c:v>0.94</c:v>
                </c:pt>
                <c:pt idx="7">
                  <c:v>0.96</c:v>
                </c:pt>
                <c:pt idx="8">
                  <c:v>0.98</c:v>
                </c:pt>
              </c:numCache>
            </c:numRef>
          </c:val>
        </c:ser>
        <c:marker val="1"/>
        <c:axId val="579107816"/>
        <c:axId val="579110840"/>
      </c:lineChart>
      <c:catAx>
        <c:axId val="579107816"/>
        <c:scaling>
          <c:orientation val="minMax"/>
        </c:scaling>
        <c:axPos val="b"/>
        <c:numFmt formatCode="General" sourceLinked="1"/>
        <c:tickLblPos val="nextTo"/>
        <c:crossAx val="579110840"/>
        <c:crosses val="autoZero"/>
        <c:auto val="1"/>
        <c:lblAlgn val="ctr"/>
        <c:lblOffset val="100"/>
      </c:catAx>
      <c:valAx>
        <c:axId val="579110840"/>
        <c:scaling>
          <c:orientation val="minMax"/>
          <c:max val="1.0"/>
        </c:scaling>
        <c:axPos val="l"/>
        <c:majorGridlines/>
        <c:numFmt formatCode="General" sourceLinked="1"/>
        <c:tickLblPos val="nextTo"/>
        <c:crossAx val="579107816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6.pict"/><Relationship Id="rId1" Type="http://schemas.openxmlformats.org/officeDocument/2006/relationships/image" Target="../media/image3.pict"/><Relationship Id="rId2" Type="http://schemas.openxmlformats.org/officeDocument/2006/relationships/image" Target="../media/image4.pict"/><Relationship Id="rId3" Type="http://schemas.openxmlformats.org/officeDocument/2006/relationships/image" Target="../media/image5.pict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ict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53.pict"/><Relationship Id="rId1" Type="http://schemas.openxmlformats.org/officeDocument/2006/relationships/image" Target="../media/image50.pict"/><Relationship Id="rId2" Type="http://schemas.openxmlformats.org/officeDocument/2006/relationships/image" Target="../media/image51.pict"/><Relationship Id="rId3" Type="http://schemas.openxmlformats.org/officeDocument/2006/relationships/image" Target="../media/image52.pict"/><Relationship Id="rId5" Type="http://schemas.openxmlformats.org/officeDocument/2006/relationships/image" Target="../media/image54.pict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ict"/><Relationship Id="rId1" Type="http://schemas.openxmlformats.org/officeDocument/2006/relationships/image" Target="../media/image55.pict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ict"/><Relationship Id="rId3" Type="http://schemas.openxmlformats.org/officeDocument/2006/relationships/image" Target="../media/image59.pict"/><Relationship Id="rId1" Type="http://schemas.openxmlformats.org/officeDocument/2006/relationships/image" Target="../media/image57.pict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59.pict"/><Relationship Id="rId5" Type="http://schemas.openxmlformats.org/officeDocument/2006/relationships/image" Target="../media/image63.pict"/><Relationship Id="rId7" Type="http://schemas.openxmlformats.org/officeDocument/2006/relationships/image" Target="../media/image65.pict"/><Relationship Id="rId1" Type="http://schemas.openxmlformats.org/officeDocument/2006/relationships/image" Target="../media/image60.pict"/><Relationship Id="rId2" Type="http://schemas.openxmlformats.org/officeDocument/2006/relationships/image" Target="../media/image61.pict"/><Relationship Id="rId3" Type="http://schemas.openxmlformats.org/officeDocument/2006/relationships/image" Target="../media/image62.pict"/><Relationship Id="rId6" Type="http://schemas.openxmlformats.org/officeDocument/2006/relationships/image" Target="../media/image64.pict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ict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71.pict"/><Relationship Id="rId5" Type="http://schemas.openxmlformats.org/officeDocument/2006/relationships/image" Target="../media/image72.pict"/><Relationship Id="rId7" Type="http://schemas.openxmlformats.org/officeDocument/2006/relationships/image" Target="../media/image74.pict"/><Relationship Id="rId1" Type="http://schemas.openxmlformats.org/officeDocument/2006/relationships/image" Target="../media/image68.pict"/><Relationship Id="rId2" Type="http://schemas.openxmlformats.org/officeDocument/2006/relationships/image" Target="../media/image69.pict"/><Relationship Id="rId3" Type="http://schemas.openxmlformats.org/officeDocument/2006/relationships/image" Target="../media/image70.pict"/><Relationship Id="rId6" Type="http://schemas.openxmlformats.org/officeDocument/2006/relationships/image" Target="../media/image73.pict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ict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ict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82.pict"/><Relationship Id="rId1" Type="http://schemas.openxmlformats.org/officeDocument/2006/relationships/image" Target="../media/image79.pict"/><Relationship Id="rId2" Type="http://schemas.openxmlformats.org/officeDocument/2006/relationships/image" Target="../media/image80.pict"/><Relationship Id="rId3" Type="http://schemas.openxmlformats.org/officeDocument/2006/relationships/image" Target="../media/image81.pict"/><Relationship Id="rId5" Type="http://schemas.openxmlformats.org/officeDocument/2006/relationships/image" Target="../media/image83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ict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ict"/><Relationship Id="rId4" Type="http://schemas.openxmlformats.org/officeDocument/2006/relationships/image" Target="../media/image86.pict"/><Relationship Id="rId5" Type="http://schemas.openxmlformats.org/officeDocument/2006/relationships/image" Target="../media/image87.pict"/><Relationship Id="rId7" Type="http://schemas.openxmlformats.org/officeDocument/2006/relationships/image" Target="../media/image89.pict"/><Relationship Id="rId1" Type="http://schemas.openxmlformats.org/officeDocument/2006/relationships/image" Target="../media/image77.pict"/><Relationship Id="rId2" Type="http://schemas.openxmlformats.org/officeDocument/2006/relationships/image" Target="../media/image84.pict"/><Relationship Id="rId3" Type="http://schemas.openxmlformats.org/officeDocument/2006/relationships/image" Target="../media/image85.pict"/><Relationship Id="rId6" Type="http://schemas.openxmlformats.org/officeDocument/2006/relationships/image" Target="../media/image88.pict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ict"/><Relationship Id="rId1" Type="http://schemas.openxmlformats.org/officeDocument/2006/relationships/image" Target="../media/image90.pict"/></Relationships>
</file>

<file path=ppt/drawings/_rels/vmlDrawing22.vml.rels><?xml version="1.0" encoding="UTF-8" standalone="yes"?>
<Relationships xmlns="http://schemas.openxmlformats.org/package/2006/relationships"><Relationship Id="rId6" Type="http://schemas.openxmlformats.org/officeDocument/2006/relationships/image" Target="../media/image97.pict"/><Relationship Id="rId4" Type="http://schemas.openxmlformats.org/officeDocument/2006/relationships/image" Target="../media/image95.pict"/><Relationship Id="rId1" Type="http://schemas.openxmlformats.org/officeDocument/2006/relationships/image" Target="../media/image92.pict"/><Relationship Id="rId2" Type="http://schemas.openxmlformats.org/officeDocument/2006/relationships/image" Target="../media/image93.pict"/><Relationship Id="rId3" Type="http://schemas.openxmlformats.org/officeDocument/2006/relationships/image" Target="../media/image94.pict"/><Relationship Id="rId5" Type="http://schemas.openxmlformats.org/officeDocument/2006/relationships/image" Target="../media/image96.pict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ict"/><Relationship Id="rId1" Type="http://schemas.openxmlformats.org/officeDocument/2006/relationships/image" Target="../media/image90.pict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ict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ict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ict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ict"/><Relationship Id="rId4" Type="http://schemas.openxmlformats.org/officeDocument/2006/relationships/image" Target="../media/image86.pict"/><Relationship Id="rId5" Type="http://schemas.openxmlformats.org/officeDocument/2006/relationships/image" Target="../media/image87.pict"/><Relationship Id="rId7" Type="http://schemas.openxmlformats.org/officeDocument/2006/relationships/image" Target="../media/image89.pict"/><Relationship Id="rId1" Type="http://schemas.openxmlformats.org/officeDocument/2006/relationships/image" Target="../media/image77.pict"/><Relationship Id="rId2" Type="http://schemas.openxmlformats.org/officeDocument/2006/relationships/image" Target="../media/image84.pict"/><Relationship Id="rId3" Type="http://schemas.openxmlformats.org/officeDocument/2006/relationships/image" Target="../media/image85.pict"/><Relationship Id="rId6" Type="http://schemas.openxmlformats.org/officeDocument/2006/relationships/image" Target="../media/image88.pict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pict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ict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ict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ict"/><Relationship Id="rId4" Type="http://schemas.openxmlformats.org/officeDocument/2006/relationships/image" Target="../media/image86.pict"/><Relationship Id="rId5" Type="http://schemas.openxmlformats.org/officeDocument/2006/relationships/image" Target="../media/image87.pict"/><Relationship Id="rId7" Type="http://schemas.openxmlformats.org/officeDocument/2006/relationships/image" Target="../media/image89.pict"/><Relationship Id="rId1" Type="http://schemas.openxmlformats.org/officeDocument/2006/relationships/image" Target="../media/image77.pict"/><Relationship Id="rId2" Type="http://schemas.openxmlformats.org/officeDocument/2006/relationships/image" Target="../media/image84.pict"/><Relationship Id="rId3" Type="http://schemas.openxmlformats.org/officeDocument/2006/relationships/image" Target="../media/image85.pict"/><Relationship Id="rId6" Type="http://schemas.openxmlformats.org/officeDocument/2006/relationships/image" Target="../media/image88.pict"/></Relationships>
</file>

<file path=ppt/drawings/_rels/vmlDrawing3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3.pict"/><Relationship Id="rId4" Type="http://schemas.openxmlformats.org/officeDocument/2006/relationships/image" Target="../media/image77.pict"/><Relationship Id="rId1" Type="http://schemas.openxmlformats.org/officeDocument/2006/relationships/image" Target="../media/image87.pict"/><Relationship Id="rId2" Type="http://schemas.openxmlformats.org/officeDocument/2006/relationships/image" Target="../media/image100.pict"/><Relationship Id="rId3" Type="http://schemas.openxmlformats.org/officeDocument/2006/relationships/image" Target="../media/image101.pict"/><Relationship Id="rId5" Type="http://schemas.openxmlformats.org/officeDocument/2006/relationships/image" Target="../media/image102.pict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ict"/><Relationship Id="rId3" Type="http://schemas.openxmlformats.org/officeDocument/2006/relationships/image" Target="../media/image105.pict"/><Relationship Id="rId1" Type="http://schemas.openxmlformats.org/officeDocument/2006/relationships/image" Target="../media/image90.pict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ict"/><Relationship Id="rId4" Type="http://schemas.openxmlformats.org/officeDocument/2006/relationships/image" Target="../media/image108.pict"/><Relationship Id="rId5" Type="http://schemas.openxmlformats.org/officeDocument/2006/relationships/image" Target="../media/image109.pict"/><Relationship Id="rId7" Type="http://schemas.openxmlformats.org/officeDocument/2006/relationships/image" Target="../media/image110.pict"/><Relationship Id="rId1" Type="http://schemas.openxmlformats.org/officeDocument/2006/relationships/image" Target="../media/image106.pict"/><Relationship Id="rId2" Type="http://schemas.openxmlformats.org/officeDocument/2006/relationships/image" Target="../media/image90.pict"/><Relationship Id="rId3" Type="http://schemas.openxmlformats.org/officeDocument/2006/relationships/image" Target="../media/image107.pict"/><Relationship Id="rId6" Type="http://schemas.openxmlformats.org/officeDocument/2006/relationships/image" Target="../media/image77.pict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pict"/></Relationships>
</file>

<file path=ppt/drawings/_rels/vmlDrawing3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9.pict"/><Relationship Id="rId1" Type="http://schemas.openxmlformats.org/officeDocument/2006/relationships/image" Target="../media/image117.pict"/><Relationship Id="rId2" Type="http://schemas.openxmlformats.org/officeDocument/2006/relationships/image" Target="../media/image118.pict"/><Relationship Id="rId3" Type="http://schemas.openxmlformats.org/officeDocument/2006/relationships/image" Target="../media/image99.pict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ict"/><Relationship Id="rId4" Type="http://schemas.openxmlformats.org/officeDocument/2006/relationships/image" Target="../media/image122.pict"/><Relationship Id="rId5" Type="http://schemas.openxmlformats.org/officeDocument/2006/relationships/image" Target="../media/image123.pict"/><Relationship Id="rId7" Type="http://schemas.openxmlformats.org/officeDocument/2006/relationships/image" Target="../media/image125.pict"/><Relationship Id="rId1" Type="http://schemas.openxmlformats.org/officeDocument/2006/relationships/image" Target="../media/image120.pict"/><Relationship Id="rId2" Type="http://schemas.openxmlformats.org/officeDocument/2006/relationships/image" Target="../media/image33.pict"/><Relationship Id="rId3" Type="http://schemas.openxmlformats.org/officeDocument/2006/relationships/image" Target="../media/image121.pict"/><Relationship Id="rId6" Type="http://schemas.openxmlformats.org/officeDocument/2006/relationships/image" Target="../media/image124.pict"/></Relationships>
</file>

<file path=ppt/drawings/_rels/vmlDrawing3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7.pict"/><Relationship Id="rId1" Type="http://schemas.openxmlformats.org/officeDocument/2006/relationships/image" Target="../media/image118.pict"/><Relationship Id="rId2" Type="http://schemas.openxmlformats.org/officeDocument/2006/relationships/image" Target="../media/image99.pict"/><Relationship Id="rId3" Type="http://schemas.openxmlformats.org/officeDocument/2006/relationships/image" Target="../media/image119.pict"/><Relationship Id="rId5" Type="http://schemas.openxmlformats.org/officeDocument/2006/relationships/image" Target="../media/image126.pict"/></Relationships>
</file>

<file path=ppt/drawings/_rels/vmlDrawing3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1.pict"/><Relationship Id="rId5" Type="http://schemas.openxmlformats.org/officeDocument/2006/relationships/image" Target="../media/image132.pict"/><Relationship Id="rId7" Type="http://schemas.openxmlformats.org/officeDocument/2006/relationships/image" Target="../media/image134.pict"/><Relationship Id="rId1" Type="http://schemas.openxmlformats.org/officeDocument/2006/relationships/image" Target="../media/image128.pict"/><Relationship Id="rId2" Type="http://schemas.openxmlformats.org/officeDocument/2006/relationships/image" Target="../media/image129.pict"/><Relationship Id="rId3" Type="http://schemas.openxmlformats.org/officeDocument/2006/relationships/image" Target="../media/image130.pict"/><Relationship Id="rId6" Type="http://schemas.openxmlformats.org/officeDocument/2006/relationships/image" Target="../media/image133.pict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ict"/><Relationship Id="rId1" Type="http://schemas.openxmlformats.org/officeDocument/2006/relationships/image" Target="../media/image16.pict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pict"/></Relationships>
</file>

<file path=ppt/drawings/_rels/vmlDrawing41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.pict"/><Relationship Id="rId4" Type="http://schemas.openxmlformats.org/officeDocument/2006/relationships/image" Target="../media/image111.pict"/><Relationship Id="rId1" Type="http://schemas.openxmlformats.org/officeDocument/2006/relationships/image" Target="../media/image90.pict"/><Relationship Id="rId2" Type="http://schemas.openxmlformats.org/officeDocument/2006/relationships/image" Target="../media/image137.pict"/><Relationship Id="rId3" Type="http://schemas.openxmlformats.org/officeDocument/2006/relationships/image" Target="../media/image138.pict"/><Relationship Id="rId5" Type="http://schemas.openxmlformats.org/officeDocument/2006/relationships/image" Target="../media/image139.pict"/></Relationships>
</file>

<file path=ppt/drawings/_rels/vmlDrawing4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2.pict"/><Relationship Id="rId1" Type="http://schemas.openxmlformats.org/officeDocument/2006/relationships/image" Target="../media/image139.pict"/><Relationship Id="rId2" Type="http://schemas.openxmlformats.org/officeDocument/2006/relationships/image" Target="../media/image140.pict"/><Relationship Id="rId3" Type="http://schemas.openxmlformats.org/officeDocument/2006/relationships/image" Target="../media/image141.pict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ict"/><Relationship Id="rId1" Type="http://schemas.openxmlformats.org/officeDocument/2006/relationships/image" Target="../media/image143.pict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ict"/><Relationship Id="rId3" Type="http://schemas.openxmlformats.org/officeDocument/2006/relationships/image" Target="../media/image77.pict"/><Relationship Id="rId1" Type="http://schemas.openxmlformats.org/officeDocument/2006/relationships/image" Target="../media/image146.pict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ict"/><Relationship Id="rId3" Type="http://schemas.openxmlformats.org/officeDocument/2006/relationships/image" Target="../media/image23.pict"/><Relationship Id="rId1" Type="http://schemas.openxmlformats.org/officeDocument/2006/relationships/image" Target="../media/image21.pict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ict"/><Relationship Id="rId1" Type="http://schemas.openxmlformats.org/officeDocument/2006/relationships/image" Target="../media/image25.pict"/><Relationship Id="rId2" Type="http://schemas.openxmlformats.org/officeDocument/2006/relationships/image" Target="../media/image26.pict"/><Relationship Id="rId3" Type="http://schemas.openxmlformats.org/officeDocument/2006/relationships/image" Target="../media/image27.pict"/><Relationship Id="rId5" Type="http://schemas.openxmlformats.org/officeDocument/2006/relationships/image" Target="../media/image29.pict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ict"/><Relationship Id="rId1" Type="http://schemas.openxmlformats.org/officeDocument/2006/relationships/image" Target="../media/image30.pict"/><Relationship Id="rId2" Type="http://schemas.openxmlformats.org/officeDocument/2006/relationships/image" Target="../media/image31.pict"/><Relationship Id="rId3" Type="http://schemas.openxmlformats.org/officeDocument/2006/relationships/image" Target="../media/image32.pict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ict"/><Relationship Id="rId1" Type="http://schemas.openxmlformats.org/officeDocument/2006/relationships/image" Target="../media/image33.pict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ict"/><Relationship Id="rId3" Type="http://schemas.openxmlformats.org/officeDocument/2006/relationships/image" Target="../media/image37.pict"/><Relationship Id="rId1" Type="http://schemas.openxmlformats.org/officeDocument/2006/relationships/image" Target="../media/image31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6E166-94B2-0E44-9DE4-D56925955F94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BE5C8-96A9-1D4F-A8FF-E14EF55F753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Should give concrete</a:t>
            </a:r>
            <a:r>
              <a:rPr lang="en-GB" baseline="0" dirty="0" smtClean="0"/>
              <a:t> argument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44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指令不用說明</a:t>
            </a:r>
            <a:endParaRPr lang="en-GB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53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圖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57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折線圖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58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NP-hard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表格要改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表格要改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functions are different!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強調</a:t>
            </a:r>
            <a:r>
              <a:rPr lang="en-GB" smtClean="0"/>
              <a:t> recursive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少用術語</a:t>
            </a:r>
            <a:r>
              <a:rPr lang="en-GB" smtClean="0"/>
              <a:t>?!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* Each thread returns at</a:t>
            </a:r>
            <a:r>
              <a:rPr lang="en-GB" baseline="0" dirty="0" smtClean="0"/>
              <a:t> most  1 sol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42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E5C8-96A9-1D4F-A8FF-E14EF55F7530}" type="slidenum">
              <a:rPr lang="en-GB" smtClean="0"/>
              <a:pPr/>
              <a:t>43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E4888-48BC-674D-A951-E887AD078879}" type="datetimeFigureOut">
              <a:rPr lang="en-US" smtClean="0"/>
              <a:pPr/>
              <a:t>6/25/10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FF657-0BF4-214D-863B-B575D784D95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5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9.png"/><Relationship Id="rId4" Type="http://schemas.openxmlformats.org/officeDocument/2006/relationships/image" Target="../media/image9.png"/><Relationship Id="rId7" Type="http://schemas.openxmlformats.org/officeDocument/2006/relationships/image" Target="../media/image11.pdf"/><Relationship Id="rId11" Type="http://schemas.openxmlformats.org/officeDocument/2006/relationships/image" Target="../media/image13.pd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16" Type="http://schemas.openxmlformats.org/officeDocument/2006/relationships/image" Target="../media/image21.png"/><Relationship Id="rId8" Type="http://schemas.openxmlformats.org/officeDocument/2006/relationships/image" Target="../media/image13.png"/><Relationship Id="rId13" Type="http://schemas.openxmlformats.org/officeDocument/2006/relationships/image" Target="../media/image14.pdf"/><Relationship Id="rId10" Type="http://schemas.openxmlformats.org/officeDocument/2006/relationships/image" Target="../media/image15.png"/><Relationship Id="rId5" Type="http://schemas.openxmlformats.org/officeDocument/2006/relationships/image" Target="../media/image10.pdf"/><Relationship Id="rId15" Type="http://schemas.openxmlformats.org/officeDocument/2006/relationships/image" Target="../media/image15.pdf"/><Relationship Id="rId12" Type="http://schemas.openxmlformats.org/officeDocument/2006/relationships/image" Target="../media/image17.png"/><Relationship Id="rId17" Type="http://schemas.openxmlformats.org/officeDocument/2006/relationships/oleObject" Target="../embeddings/Microsoft_Equation6.bin"/><Relationship Id="rId2" Type="http://schemas.openxmlformats.org/officeDocument/2006/relationships/slideLayout" Target="../slideLayouts/slideLayout2.xml"/><Relationship Id="rId9" Type="http://schemas.openxmlformats.org/officeDocument/2006/relationships/image" Target="../media/image12.pdf"/><Relationship Id="rId3" Type="http://schemas.openxmlformats.org/officeDocument/2006/relationships/image" Target="../media/image9.pd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4" Type="http://schemas.openxmlformats.org/officeDocument/2006/relationships/image" Target="../media/image25.png"/><Relationship Id="rId10" Type="http://schemas.openxmlformats.org/officeDocument/2006/relationships/oleObject" Target="../embeddings/Microsoft_Equation8.bin"/><Relationship Id="rId5" Type="http://schemas.openxmlformats.org/officeDocument/2006/relationships/image" Target="../media/image19.pdf"/><Relationship Id="rId7" Type="http://schemas.openxmlformats.org/officeDocument/2006/relationships/image" Target="../media/image20.pd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7.bin"/><Relationship Id="rId3" Type="http://schemas.openxmlformats.org/officeDocument/2006/relationships/image" Target="../media/image18.pdf"/><Relationship Id="rId6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oleObject" Target="../embeddings/Microsoft_Equation11.bin"/><Relationship Id="rId4" Type="http://schemas.openxmlformats.org/officeDocument/2006/relationships/oleObject" Target="../embeddings/Microsoft_Equation10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9.bin"/><Relationship Id="rId5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13.bin"/><Relationship Id="rId5" Type="http://schemas.openxmlformats.org/officeDocument/2006/relationships/oleObject" Target="../embeddings/Microsoft_Equation14.bin"/><Relationship Id="rId7" Type="http://schemas.openxmlformats.org/officeDocument/2006/relationships/oleObject" Target="../embeddings/Microsoft_Equation16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2.bin"/><Relationship Id="rId6" Type="http://schemas.openxmlformats.org/officeDocument/2006/relationships/oleObject" Target="../embeddings/Microsoft_Equation1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4" Type="http://schemas.openxmlformats.org/officeDocument/2006/relationships/oleObject" Target="../embeddings/Microsoft_Equation18.bin"/><Relationship Id="rId5" Type="http://schemas.openxmlformats.org/officeDocument/2006/relationships/oleObject" Target="../embeddings/Microsoft_Equation19.bin"/><Relationship Id="rId7" Type="http://schemas.openxmlformats.org/officeDocument/2006/relationships/image" Target="../media/image10.pd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7.bin"/><Relationship Id="rId6" Type="http://schemas.openxmlformats.org/officeDocument/2006/relationships/oleObject" Target="../embeddings/Microsoft_Equation20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22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21.bin"/></Relationships>
</file>

<file path=ppt/slides/_rels/slide19.xml.rels><?xml version="1.0" encoding="UTF-8" standalone="yes"?>
<Relationships xmlns="http://schemas.openxmlformats.org/package/2006/relationships"><Relationship Id="rId14" Type="http://schemas.openxmlformats.org/officeDocument/2006/relationships/image" Target="../media/image45.png"/><Relationship Id="rId4" Type="http://schemas.openxmlformats.org/officeDocument/2006/relationships/image" Target="../media/image39.png"/><Relationship Id="rId7" Type="http://schemas.openxmlformats.org/officeDocument/2006/relationships/image" Target="../media/image13.pdf"/><Relationship Id="rId11" Type="http://schemas.openxmlformats.org/officeDocument/2006/relationships/image" Target="../media/image42.pd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png"/><Relationship Id="rId16" Type="http://schemas.openxmlformats.org/officeDocument/2006/relationships/image" Target="../media/image47.png"/><Relationship Id="rId8" Type="http://schemas.openxmlformats.org/officeDocument/2006/relationships/image" Target="../media/image40.png"/><Relationship Id="rId13" Type="http://schemas.openxmlformats.org/officeDocument/2006/relationships/image" Target="../media/image44.pdf"/><Relationship Id="rId10" Type="http://schemas.openxmlformats.org/officeDocument/2006/relationships/image" Target="../media/image41.png"/><Relationship Id="rId5" Type="http://schemas.openxmlformats.org/officeDocument/2006/relationships/image" Target="../media/image10.pdf"/><Relationship Id="rId15" Type="http://schemas.openxmlformats.org/officeDocument/2006/relationships/image" Target="../media/image46.pdf"/><Relationship Id="rId12" Type="http://schemas.openxmlformats.org/officeDocument/2006/relationships/image" Target="../media/image43.png"/><Relationship Id="rId17" Type="http://schemas.openxmlformats.org/officeDocument/2006/relationships/oleObject" Target="../embeddings/Microsoft_Equation23.bin"/><Relationship Id="rId19" Type="http://schemas.openxmlformats.org/officeDocument/2006/relationships/oleObject" Target="../embeddings/Microsoft_Equation25.bin"/><Relationship Id="rId2" Type="http://schemas.openxmlformats.org/officeDocument/2006/relationships/slideLayout" Target="../slideLayouts/slideLayout2.xml"/><Relationship Id="rId9" Type="http://schemas.openxmlformats.org/officeDocument/2006/relationships/image" Target="../media/image14.pdf"/><Relationship Id="rId3" Type="http://schemas.openxmlformats.org/officeDocument/2006/relationships/image" Target="../media/image38.pdf"/><Relationship Id="rId18" Type="http://schemas.openxmlformats.org/officeDocument/2006/relationships/oleObject" Target="../embeddings/Microsoft_Equation2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26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9.tif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28.bin"/><Relationship Id="rId5" Type="http://schemas.openxmlformats.org/officeDocument/2006/relationships/oleObject" Target="../embeddings/Microsoft_Equation29.bin"/><Relationship Id="rId7" Type="http://schemas.openxmlformats.org/officeDocument/2006/relationships/oleObject" Target="../embeddings/Microsoft_Equation31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27.bin"/><Relationship Id="rId6" Type="http://schemas.openxmlformats.org/officeDocument/2006/relationships/oleObject" Target="../embeddings/Microsoft_Equation30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4.jpeg"/><Relationship Id="rId4" Type="http://schemas.openxmlformats.org/officeDocument/2006/relationships/oleObject" Target="../embeddings/Microsoft_Equation32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5" Type="http://schemas.openxmlformats.org/officeDocument/2006/relationships/oleObject" Target="../embeddings/Microsoft_Equation33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34.bin"/><Relationship Id="rId5" Type="http://schemas.openxmlformats.org/officeDocument/2006/relationships/oleObject" Target="../embeddings/Microsoft_Equation35.bin"/><Relationship Id="rId7" Type="http://schemas.openxmlformats.org/officeDocument/2006/relationships/oleObject" Target="../embeddings/Microsoft_Equation37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6" Type="http://schemas.openxmlformats.org/officeDocument/2006/relationships/oleObject" Target="../embeddings/Microsoft_Equation36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43.bin"/><Relationship Id="rId4" Type="http://schemas.openxmlformats.org/officeDocument/2006/relationships/oleObject" Target="../embeddings/Microsoft_Equation39.bin"/><Relationship Id="rId5" Type="http://schemas.openxmlformats.org/officeDocument/2006/relationships/oleObject" Target="../embeddings/Microsoft_Equation40.bin"/><Relationship Id="rId7" Type="http://schemas.openxmlformats.org/officeDocument/2006/relationships/oleObject" Target="../embeddings/Microsoft_Equation42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44.bin"/><Relationship Id="rId3" Type="http://schemas.openxmlformats.org/officeDocument/2006/relationships/oleObject" Target="../embeddings/Microsoft_Equation38.bin"/><Relationship Id="rId6" Type="http://schemas.openxmlformats.org/officeDocument/2006/relationships/oleObject" Target="../embeddings/Microsoft_Equation41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45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7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51.bin"/><Relationship Id="rId4" Type="http://schemas.openxmlformats.org/officeDocument/2006/relationships/oleObject" Target="../embeddings/Microsoft_Equation47.bin"/><Relationship Id="rId5" Type="http://schemas.openxmlformats.org/officeDocument/2006/relationships/oleObject" Target="../embeddings/Microsoft_Equation48.bin"/><Relationship Id="rId7" Type="http://schemas.openxmlformats.org/officeDocument/2006/relationships/oleObject" Target="../embeddings/Microsoft_Equation50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52.bin"/><Relationship Id="rId3" Type="http://schemas.openxmlformats.org/officeDocument/2006/relationships/oleObject" Target="../embeddings/Microsoft_Equation46.bin"/><Relationship Id="rId6" Type="http://schemas.openxmlformats.org/officeDocument/2006/relationships/oleObject" Target="../embeddings/Microsoft_Equation49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53.bin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54.bin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8.tif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56.bin"/><Relationship Id="rId5" Type="http://schemas.openxmlformats.org/officeDocument/2006/relationships/oleObject" Target="../embeddings/Microsoft_Equation57.bin"/><Relationship Id="rId7" Type="http://schemas.openxmlformats.org/officeDocument/2006/relationships/oleObject" Target="../embeddings/Microsoft_Equation59.bin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55.bin"/><Relationship Id="rId6" Type="http://schemas.openxmlformats.org/officeDocument/2006/relationships/oleObject" Target="../embeddings/Microsoft_Equation5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64.bin"/><Relationship Id="rId4" Type="http://schemas.openxmlformats.org/officeDocument/2006/relationships/oleObject" Target="../embeddings/Microsoft_Equation60.bin"/><Relationship Id="rId10" Type="http://schemas.openxmlformats.org/officeDocument/2006/relationships/oleObject" Target="../embeddings/Microsoft_Equation66.bin"/><Relationship Id="rId5" Type="http://schemas.openxmlformats.org/officeDocument/2006/relationships/oleObject" Target="../embeddings/Microsoft_Equation61.bin"/><Relationship Id="rId7" Type="http://schemas.openxmlformats.org/officeDocument/2006/relationships/oleObject" Target="../embeddings/Microsoft_Equation63.bin"/><Relationship Id="rId11" Type="http://schemas.openxmlformats.org/officeDocument/2006/relationships/oleObject" Target="../embeddings/Microsoft_Equation67.bin"/><Relationship Id="rId12" Type="http://schemas.openxmlformats.org/officeDocument/2006/relationships/oleObject" Target="../embeddings/Microsoft_Equation68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65.bin"/><Relationship Id="rId3" Type="http://schemas.openxmlformats.org/officeDocument/2006/relationships/notesSlide" Target="../notesSlides/notesSlide7.xml"/><Relationship Id="rId6" Type="http://schemas.openxmlformats.org/officeDocument/2006/relationships/oleObject" Target="../embeddings/Microsoft_Equation62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70.bin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6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76.bin"/><Relationship Id="rId4" Type="http://schemas.openxmlformats.org/officeDocument/2006/relationships/oleObject" Target="../embeddings/Microsoft_Equation72.bin"/><Relationship Id="rId5" Type="http://schemas.openxmlformats.org/officeDocument/2006/relationships/oleObject" Target="../embeddings/Microsoft_Equation73.bin"/><Relationship Id="rId7" Type="http://schemas.openxmlformats.org/officeDocument/2006/relationships/oleObject" Target="../embeddings/Microsoft_Equation75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71.bin"/><Relationship Id="rId6" Type="http://schemas.openxmlformats.org/officeDocument/2006/relationships/oleObject" Target="../embeddings/Microsoft_Equation74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78.bin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77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79.bin"/><Relationship Id="rId1" Type="http://schemas.openxmlformats.org/officeDocument/2006/relationships/vmlDrawing" Target="../drawings/vmlDrawing24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81.bin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80.bin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oleObject" Target="../embeddings/Microsoft_Equation84.bin"/><Relationship Id="rId4" Type="http://schemas.openxmlformats.org/officeDocument/2006/relationships/oleObject" Target="../embeddings/Microsoft_Equation82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5" Type="http://schemas.openxmlformats.org/officeDocument/2006/relationships/oleObject" Target="../embeddings/Microsoft_Equation8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89.bin"/><Relationship Id="rId4" Type="http://schemas.openxmlformats.org/officeDocument/2006/relationships/oleObject" Target="../embeddings/Microsoft_Equation85.bin"/><Relationship Id="rId10" Type="http://schemas.openxmlformats.org/officeDocument/2006/relationships/oleObject" Target="../embeddings/Microsoft_Equation91.bin"/><Relationship Id="rId5" Type="http://schemas.openxmlformats.org/officeDocument/2006/relationships/oleObject" Target="../embeddings/Microsoft_Equation86.bin"/><Relationship Id="rId7" Type="http://schemas.openxmlformats.org/officeDocument/2006/relationships/oleObject" Target="../embeddings/Microsoft_Equation88.bin"/><Relationship Id="rId11" Type="http://schemas.openxmlformats.org/officeDocument/2006/relationships/oleObject" Target="../embeddings/Microsoft_Equation92.bin"/><Relationship Id="rId12" Type="http://schemas.openxmlformats.org/officeDocument/2006/relationships/oleObject" Target="../embeddings/Microsoft_Equation93.bin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90.bin"/><Relationship Id="rId3" Type="http://schemas.openxmlformats.org/officeDocument/2006/relationships/notesSlide" Target="../notesSlides/notesSlide9.xml"/><Relationship Id="rId6" Type="http://schemas.openxmlformats.org/officeDocument/2006/relationships/oleObject" Target="../embeddings/Microsoft_Equation87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3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94.bin"/><Relationship Id="rId1" Type="http://schemas.openxmlformats.org/officeDocument/2006/relationships/vmlDrawing" Target="../drawings/vmlDrawing28.v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95.bin"/><Relationship Id="rId1" Type="http://schemas.openxmlformats.org/officeDocument/2006/relationships/vmlDrawing" Target="../drawings/vmlDrawing29.v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97.bin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96.bin"/><Relationship Id="rId5" Type="http://schemas.openxmlformats.org/officeDocument/2006/relationships/oleObject" Target="../embeddings/Microsoft_Equation98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104.bin"/><Relationship Id="rId4" Type="http://schemas.openxmlformats.org/officeDocument/2006/relationships/oleObject" Target="../embeddings/Microsoft_Equation100.bin"/><Relationship Id="rId10" Type="http://schemas.openxmlformats.org/officeDocument/2006/relationships/oleObject" Target="../embeddings/Microsoft_Equation106.bin"/><Relationship Id="rId5" Type="http://schemas.openxmlformats.org/officeDocument/2006/relationships/oleObject" Target="../embeddings/Microsoft_Equation101.bin"/><Relationship Id="rId7" Type="http://schemas.openxmlformats.org/officeDocument/2006/relationships/oleObject" Target="../embeddings/Microsoft_Equation103.bin"/><Relationship Id="rId11" Type="http://schemas.openxmlformats.org/officeDocument/2006/relationships/oleObject" Target="../embeddings/Microsoft_Equation107.bin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105.bin"/><Relationship Id="rId3" Type="http://schemas.openxmlformats.org/officeDocument/2006/relationships/oleObject" Target="../embeddings/Microsoft_Equation99.bin"/><Relationship Id="rId6" Type="http://schemas.openxmlformats.org/officeDocument/2006/relationships/oleObject" Target="../embeddings/Microsoft_Equation102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112.bin"/><Relationship Id="rId4" Type="http://schemas.openxmlformats.org/officeDocument/2006/relationships/oleObject" Target="../embeddings/Microsoft_Equation108.bin"/><Relationship Id="rId5" Type="http://schemas.openxmlformats.org/officeDocument/2006/relationships/oleObject" Target="../embeddings/Microsoft_Equation109.bin"/><Relationship Id="rId7" Type="http://schemas.openxmlformats.org/officeDocument/2006/relationships/oleObject" Target="../embeddings/Microsoft_Equation111.bin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113.bin"/><Relationship Id="rId3" Type="http://schemas.openxmlformats.org/officeDocument/2006/relationships/notesSlide" Target="../notesSlides/notesSlide11.xml"/><Relationship Id="rId6" Type="http://schemas.openxmlformats.org/officeDocument/2006/relationships/oleObject" Target="../embeddings/Microsoft_Equation110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oleObject" Target="../embeddings/Microsoft_Equation117.bin"/><Relationship Id="rId4" Type="http://schemas.openxmlformats.org/officeDocument/2006/relationships/oleObject" Target="../embeddings/Microsoft_Equation115.bin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14.bin"/><Relationship Id="rId5" Type="http://schemas.openxmlformats.org/officeDocument/2006/relationships/oleObject" Target="../embeddings/Microsoft_Equation116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123.bin"/><Relationship Id="rId4" Type="http://schemas.openxmlformats.org/officeDocument/2006/relationships/oleObject" Target="../embeddings/Microsoft_Equation119.bin"/><Relationship Id="rId10" Type="http://schemas.openxmlformats.org/officeDocument/2006/relationships/oleObject" Target="../embeddings/Microsoft_Equation125.bin"/><Relationship Id="rId5" Type="http://schemas.openxmlformats.org/officeDocument/2006/relationships/oleObject" Target="../embeddings/Microsoft_Equation120.bin"/><Relationship Id="rId7" Type="http://schemas.openxmlformats.org/officeDocument/2006/relationships/oleObject" Target="../embeddings/Microsoft_Equation122.bin"/><Relationship Id="rId11" Type="http://schemas.openxmlformats.org/officeDocument/2006/relationships/oleObject" Target="../embeddings/Microsoft_Equation126.bin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124.bin"/><Relationship Id="rId3" Type="http://schemas.openxmlformats.org/officeDocument/2006/relationships/oleObject" Target="../embeddings/Microsoft_Equation118.bin"/><Relationship Id="rId6" Type="http://schemas.openxmlformats.org/officeDocument/2006/relationships/oleObject" Target="../embeddings/Microsoft_Equation121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df"/><Relationship Id="rId3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27.bin"/><Relationship Id="rId1" Type="http://schemas.openxmlformats.org/officeDocument/2006/relationships/vmlDrawing" Target="../drawings/vmlDrawing35.v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129.bin"/><Relationship Id="rId5" Type="http://schemas.openxmlformats.org/officeDocument/2006/relationships/oleObject" Target="../embeddings/Microsoft_Equation130.bin"/><Relationship Id="rId7" Type="http://schemas.openxmlformats.org/officeDocument/2006/relationships/oleObject" Target="../embeddings/Microsoft_Equation132.bin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28.bin"/><Relationship Id="rId6" Type="http://schemas.openxmlformats.org/officeDocument/2006/relationships/oleObject" Target="../embeddings/Microsoft_Equation131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138.bin"/><Relationship Id="rId4" Type="http://schemas.openxmlformats.org/officeDocument/2006/relationships/oleObject" Target="../embeddings/Microsoft_Equation134.bin"/><Relationship Id="rId10" Type="http://schemas.openxmlformats.org/officeDocument/2006/relationships/oleObject" Target="../embeddings/Microsoft_Equation140.bin"/><Relationship Id="rId5" Type="http://schemas.openxmlformats.org/officeDocument/2006/relationships/oleObject" Target="../embeddings/Microsoft_Equation135.bin"/><Relationship Id="rId7" Type="http://schemas.openxmlformats.org/officeDocument/2006/relationships/oleObject" Target="../embeddings/Microsoft_Equation137.bin"/><Relationship Id="rId11" Type="http://schemas.openxmlformats.org/officeDocument/2006/relationships/oleObject" Target="../embeddings/Microsoft_Equation141.bin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139.bin"/><Relationship Id="rId3" Type="http://schemas.openxmlformats.org/officeDocument/2006/relationships/oleObject" Target="../embeddings/Microsoft_Equation133.bin"/><Relationship Id="rId6" Type="http://schemas.openxmlformats.org/officeDocument/2006/relationships/oleObject" Target="../embeddings/Microsoft_Equation136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147.bin"/><Relationship Id="rId4" Type="http://schemas.openxmlformats.org/officeDocument/2006/relationships/oleObject" Target="../embeddings/Microsoft_Equation143.bin"/><Relationship Id="rId5" Type="http://schemas.openxmlformats.org/officeDocument/2006/relationships/oleObject" Target="../embeddings/Microsoft_Equation144.bin"/><Relationship Id="rId7" Type="http://schemas.openxmlformats.org/officeDocument/2006/relationships/oleObject" Target="../embeddings/Microsoft_Equation146.bin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148.bin"/><Relationship Id="rId3" Type="http://schemas.openxmlformats.org/officeDocument/2006/relationships/oleObject" Target="../embeddings/Microsoft_Equation142.bin"/><Relationship Id="rId6" Type="http://schemas.openxmlformats.org/officeDocument/2006/relationships/oleObject" Target="../embeddings/Microsoft_Equation145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154.bin"/><Relationship Id="rId4" Type="http://schemas.openxmlformats.org/officeDocument/2006/relationships/oleObject" Target="../embeddings/Microsoft_Equation150.bin"/><Relationship Id="rId5" Type="http://schemas.openxmlformats.org/officeDocument/2006/relationships/oleObject" Target="../embeddings/Microsoft_Equation151.bin"/><Relationship Id="rId7" Type="http://schemas.openxmlformats.org/officeDocument/2006/relationships/oleObject" Target="../embeddings/Microsoft_Equation153.bin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155.bin"/><Relationship Id="rId3" Type="http://schemas.openxmlformats.org/officeDocument/2006/relationships/oleObject" Target="../embeddings/Microsoft_Equation149.bin"/><Relationship Id="rId6" Type="http://schemas.openxmlformats.org/officeDocument/2006/relationships/oleObject" Target="../embeddings/Microsoft_Equation152.bin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156.bin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6.tif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162.bin"/><Relationship Id="rId4" Type="http://schemas.openxmlformats.org/officeDocument/2006/relationships/oleObject" Target="../embeddings/Microsoft_Equation158.bin"/><Relationship Id="rId5" Type="http://schemas.openxmlformats.org/officeDocument/2006/relationships/oleObject" Target="../embeddings/Microsoft_Equation159.bin"/><Relationship Id="rId7" Type="http://schemas.openxmlformats.org/officeDocument/2006/relationships/oleObject" Target="../embeddings/Microsoft_Equation161.bin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163.bin"/><Relationship Id="rId3" Type="http://schemas.openxmlformats.org/officeDocument/2006/relationships/oleObject" Target="../embeddings/Microsoft_Equation157.bin"/><Relationship Id="rId6" Type="http://schemas.openxmlformats.org/officeDocument/2006/relationships/oleObject" Target="../embeddings/Microsoft_Equation160.bin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oleObject" Target="../embeddings/Microsoft_Equation167.bin"/><Relationship Id="rId4" Type="http://schemas.openxmlformats.org/officeDocument/2006/relationships/oleObject" Target="../embeddings/Microsoft_Equation165.bin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64.bin"/><Relationship Id="rId5" Type="http://schemas.openxmlformats.org/officeDocument/2006/relationships/oleObject" Target="../embeddings/Microsoft_Equation166.bin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5.tif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68.bin"/><Relationship Id="rId5" Type="http://schemas.openxmlformats.org/officeDocument/2006/relationships/oleObject" Target="../embeddings/Microsoft_Equation169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oleObject" Target="../embeddings/Microsoft_Equation173.bin"/><Relationship Id="rId4" Type="http://schemas.openxmlformats.org/officeDocument/2006/relationships/oleObject" Target="../embeddings/Microsoft_Equation171.bin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70.bin"/><Relationship Id="rId5" Type="http://schemas.openxmlformats.org/officeDocument/2006/relationships/oleObject" Target="../embeddings/Microsoft_Equation172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1.bin"/><Relationship Id="rId5" Type="http://schemas.openxmlformats.org/officeDocument/2006/relationships/oleObject" Target="../embeddings/Microsoft_Equation2.bin"/><Relationship Id="rId7" Type="http://schemas.openxmlformats.org/officeDocument/2006/relationships/oleObject" Target="../embeddings/Microsoft_Equation4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6" Type="http://schemas.openxmlformats.org/officeDocument/2006/relationships/oleObject" Target="../embeddings/Microsoft_Equation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Fast </a:t>
            </a:r>
            <a:r>
              <a:rPr lang="en-GB" dirty="0" smtClean="0">
                <a:solidFill>
                  <a:srgbClr val="FF0000"/>
                </a:solidFill>
                <a:latin typeface="Arial Black"/>
              </a:rPr>
              <a:t>Exhaustive Search </a:t>
            </a:r>
            <a:r>
              <a:rPr lang="en-GB" dirty="0" smtClean="0">
                <a:latin typeface="Arial Black"/>
              </a:rPr>
              <a:t>for Polynomial Systems in F</a:t>
            </a:r>
            <a:r>
              <a:rPr lang="en-GB" baseline="-25000" dirty="0" smtClean="0">
                <a:latin typeface="Arial Black"/>
              </a:rPr>
              <a:t>2</a:t>
            </a:r>
            <a:endParaRPr lang="en-GB" baseline="-25000" dirty="0">
              <a:latin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 Black"/>
              </a:rPr>
              <a:t>Theoretical</a:t>
            </a:r>
            <a:r>
              <a:rPr lang="en-US" sz="2800" b="1" dirty="0" smtClean="0">
                <a:solidFill>
                  <a:schemeClr val="tx1"/>
                </a:solidFill>
                <a:latin typeface="Arial Black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Arial Black"/>
              </a:rPr>
              <a:t>and</a:t>
            </a:r>
            <a:r>
              <a:rPr lang="en-US" sz="2800" b="1" dirty="0" smtClean="0">
                <a:solidFill>
                  <a:schemeClr val="tx1"/>
                </a:solidFill>
                <a:latin typeface="Arial Black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Arial Black"/>
              </a:rPr>
              <a:t>Practical</a:t>
            </a:r>
            <a:r>
              <a:rPr lang="en-US" sz="2800" b="1" dirty="0" smtClean="0">
                <a:solidFill>
                  <a:schemeClr val="tx1"/>
                </a:solidFill>
                <a:latin typeface="Arial Black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Arial Black"/>
              </a:rPr>
              <a:t>Perspectives</a:t>
            </a:r>
            <a:endParaRPr lang="en-GB" sz="2400" b="1" dirty="0">
              <a:solidFill>
                <a:schemeClr val="tx1"/>
              </a:solidFill>
              <a:latin typeface="Arial Black"/>
            </a:endParaRPr>
          </a:p>
        </p:txBody>
      </p:sp>
      <p:cxnSp>
        <p:nvCxnSpPr>
          <p:cNvPr id="4" name="直線接點 4"/>
          <p:cNvCxnSpPr/>
          <p:nvPr/>
        </p:nvCxnSpPr>
        <p:spPr>
          <a:xfrm>
            <a:off x="571145" y="3735034"/>
            <a:ext cx="8029604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ame 5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5648"/>
            </a:avLst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174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Tung Chou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Contribution</a:t>
            </a:r>
            <a:endParaRPr lang="en-GB" dirty="0">
              <a:latin typeface="Arial Black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4819125"/>
            <a:ext cx="9130529" cy="2038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689100" y="2578100"/>
          <a:ext cx="5638801" cy="164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785"/>
                <a:gridCol w="1100254"/>
                <a:gridCol w="591386"/>
                <a:gridCol w="605140"/>
                <a:gridCol w="603782"/>
                <a:gridCol w="1500454"/>
              </a:tblGrid>
              <a:tr h="546946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algorithm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platform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m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n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d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time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46946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GGCE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GPU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mtClean="0"/>
                        <a:t>48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i="0" dirty="0" smtClean="0">
                          <a:solidFill>
                            <a:srgbClr val="800000"/>
                          </a:solidFill>
                        </a:rPr>
                        <a:t>36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mins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46946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F</a:t>
                      </a:r>
                      <a:r>
                        <a:rPr lang="en-GB" baseline="-25000" dirty="0" smtClean="0"/>
                        <a:t>4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CPU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i="0" baseline="0" dirty="0" smtClean="0">
                          <a:solidFill>
                            <a:srgbClr val="800000"/>
                          </a:solidFill>
                        </a:rPr>
                        <a:t>31</a:t>
                      </a:r>
                      <a:r>
                        <a:rPr lang="en-GB" baseline="0" dirty="0" smtClean="0">
                          <a:solidFill>
                            <a:schemeClr val="tx1"/>
                          </a:solidFill>
                        </a:rPr>
                        <a:t> mins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" y="4814678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/>
              </a:rPr>
              <a:t>      t</a:t>
            </a:r>
            <a:r>
              <a:rPr lang="en-US" sz="2400" b="1" dirty="0" smtClean="0">
                <a:latin typeface="Arial"/>
              </a:rPr>
              <a:t>imes faster !!!</a:t>
            </a:r>
            <a:endParaRPr lang="en-GB" sz="2400" b="1" dirty="0">
              <a:solidFill>
                <a:srgbClr val="FF0000"/>
              </a:solidFill>
              <a:latin typeface="Arial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3086100" y="4720718"/>
          <a:ext cx="604838" cy="492125"/>
        </p:xfrm>
        <a:graphic>
          <a:graphicData uri="http://schemas.openxmlformats.org/presentationml/2006/ole">
            <p:oleObj spid="_x0000_s429058" name="Equation" r:id="rId4" imgW="203200" imgH="1651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0872"/>
            <a:ext cx="8229600" cy="333994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Naïve Evaluation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Basic Gray Code Enumeration (BGCE)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Generalized Gray Code Enumeration (GGCE)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Partial Evaluation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Algorithms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Naive Evaluation</a:t>
            </a:r>
            <a:endParaRPr lang="en-GB" dirty="0">
              <a:latin typeface="Arial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9392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/>
              </a:rPr>
              <a:t>Just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</a:rPr>
              <a:t>evaluate f(v)</a:t>
            </a:r>
            <a:r>
              <a:rPr lang="en-US" sz="2400" b="1" dirty="0" smtClean="0">
                <a:latin typeface="Arial"/>
              </a:rPr>
              <a:t> for all vector in (F</a:t>
            </a:r>
            <a:r>
              <a:rPr lang="en-US" sz="2400" b="1" baseline="-25000" dirty="0" smtClean="0">
                <a:latin typeface="Arial"/>
              </a:rPr>
              <a:t>2</a:t>
            </a:r>
            <a:r>
              <a:rPr lang="en-US" sz="2400" b="1" dirty="0" smtClean="0">
                <a:latin typeface="Arial"/>
              </a:rPr>
              <a:t>)</a:t>
            </a:r>
            <a:r>
              <a:rPr lang="en-US" sz="2400" b="1" baseline="30000" dirty="0" smtClean="0">
                <a:latin typeface="Arial"/>
              </a:rPr>
              <a:t>n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</a:rPr>
              <a:t>directly</a:t>
            </a:r>
            <a:endParaRPr lang="en-GB" sz="24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3396" y="2408936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Arial Black"/>
              </a:rPr>
              <a:t>Multivariate Horner’s Rule:</a:t>
            </a:r>
            <a:endParaRPr lang="en-GB" sz="2800" dirty="0">
              <a:latin typeface="Arial Black"/>
            </a:endParaRP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4395788" y="3309938"/>
            <a:ext cx="3213100" cy="803275"/>
          </a:xfrm>
          <a:prstGeom prst="rect">
            <a:avLst/>
          </a:prstGeom>
          <a:noFill/>
        </p:spPr>
      </p:pic>
      <p:sp>
        <p:nvSpPr>
          <p:cNvPr id="10" name="Up Arrow 9"/>
          <p:cNvSpPr/>
          <p:nvPr/>
        </p:nvSpPr>
        <p:spPr>
          <a:xfrm>
            <a:off x="5719326" y="4180601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Up Arrow 10"/>
          <p:cNvSpPr/>
          <p:nvPr/>
        </p:nvSpPr>
        <p:spPr>
          <a:xfrm>
            <a:off x="7215566" y="4180601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5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6"/>
              <a:srcRect/>
              <a:stretch>
                <a:fillRect/>
              </a:stretch>
            </p:blipFill>
          </mc:Fallback>
        </mc:AlternateContent>
        <p:spPr bwMode="auto">
          <a:xfrm>
            <a:off x="5124450" y="4711700"/>
            <a:ext cx="1362075" cy="315913"/>
          </a:xfrm>
          <a:prstGeom prst="rect">
            <a:avLst/>
          </a:prstGeom>
          <a:noFill/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7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8"/>
              <a:srcRect/>
              <a:stretch>
                <a:fillRect/>
              </a:stretch>
            </p:blipFill>
          </mc:Fallback>
        </mc:AlternateContent>
        <p:spPr bwMode="auto">
          <a:xfrm>
            <a:off x="6835775" y="4711700"/>
            <a:ext cx="1020763" cy="315913"/>
          </a:xfrm>
          <a:prstGeom prst="rect">
            <a:avLst/>
          </a:prstGeom>
          <a:noFill/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9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10"/>
              <a:srcRect/>
              <a:stretch>
                <a:fillRect/>
              </a:stretch>
            </p:blipFill>
          </mc:Fallback>
        </mc:AlternateContent>
        <p:spPr bwMode="auto">
          <a:xfrm>
            <a:off x="4341813" y="4711700"/>
            <a:ext cx="657225" cy="315913"/>
          </a:xfrm>
          <a:prstGeom prst="rect">
            <a:avLst/>
          </a:prstGeom>
          <a:noFill/>
        </p:spPr>
      </p:pic>
      <p:sp>
        <p:nvSpPr>
          <p:cNvPr id="15" name="Up Arrow 14"/>
          <p:cNvSpPr/>
          <p:nvPr/>
        </p:nvSpPr>
        <p:spPr>
          <a:xfrm>
            <a:off x="4584474" y="4181455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" y="6084678"/>
            <a:ext cx="9143999" cy="461665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/>
              </a:rPr>
              <a:t>This is not necessarily the best method</a:t>
            </a:r>
            <a:endParaRPr lang="en-GB" sz="24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32779" name="Picture 11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11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12"/>
              <a:srcRect/>
              <a:stretch>
                <a:fillRect/>
              </a:stretch>
            </p:blipFill>
          </mc:Fallback>
        </mc:AlternateContent>
        <p:spPr bwMode="auto">
          <a:xfrm>
            <a:off x="884238" y="2644775"/>
            <a:ext cx="1109662" cy="360363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/>
          <p:nvPr/>
        </p:nvCxnSpPr>
        <p:spPr>
          <a:xfrm rot="16200000" flipH="1">
            <a:off x="1303717" y="3105641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780" name="Picture 12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13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14"/>
              <a:srcRect/>
              <a:stretch>
                <a:fillRect/>
              </a:stretch>
            </p:blipFill>
          </mc:Fallback>
        </mc:AlternateContent>
        <p:spPr bwMode="auto">
          <a:xfrm>
            <a:off x="873125" y="3275013"/>
            <a:ext cx="1081088" cy="358775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 rot="5400000">
            <a:off x="770272" y="4932460"/>
            <a:ext cx="1339019" cy="1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781" name="Picture 13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15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16"/>
              <a:srcRect/>
              <a:stretch>
                <a:fillRect/>
              </a:stretch>
            </p:blipFill>
          </mc:Fallback>
        </mc:AlternateContent>
        <p:spPr bwMode="auto">
          <a:xfrm>
            <a:off x="860425" y="3903663"/>
            <a:ext cx="1103313" cy="358775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 rot="16200000" flipH="1">
            <a:off x="1303723" y="3742204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4"/>
          <p:cNvCxnSpPr/>
          <p:nvPr/>
        </p:nvCxnSpPr>
        <p:spPr>
          <a:xfrm rot="16200000" flipV="1">
            <a:off x="1035286" y="4033068"/>
            <a:ext cx="374761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1135063" y="2179638"/>
          <a:ext cx="819150" cy="266700"/>
        </p:xfrm>
        <a:graphic>
          <a:graphicData uri="http://schemas.openxmlformats.org/presentationml/2006/ole">
            <p:oleObj spid="_x0000_s33794" name="Equation" r:id="rId17" imgW="5461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Naive Evaluation</a:t>
            </a:r>
            <a:endParaRPr lang="en-GB" dirty="0">
              <a:latin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28230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mtClean="0">
                <a:solidFill>
                  <a:srgbClr val="800000"/>
                </a:solidFill>
              </a:rPr>
              <a:t>#(Bit </a:t>
            </a:r>
            <a:r>
              <a:rPr lang="en-GB" sz="2800" b="1" dirty="0" smtClean="0">
                <a:solidFill>
                  <a:srgbClr val="800000"/>
                </a:solidFill>
              </a:rPr>
              <a:t>operations) </a:t>
            </a:r>
            <a:r>
              <a:rPr lang="en-GB" sz="2800" dirty="0" smtClean="0"/>
              <a:t>to compute              : 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3591320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800000"/>
                </a:solidFill>
              </a:rPr>
              <a:t>#(Bit operations) </a:t>
            </a:r>
            <a:r>
              <a:rPr lang="en-GB" sz="2800" dirty="0" smtClean="0"/>
              <a:t>to compute                  : </a:t>
            </a:r>
            <a:endParaRPr lang="en-GB" sz="2800" dirty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6108700" y="1558925"/>
            <a:ext cx="1055688" cy="511175"/>
          </a:xfrm>
          <a:prstGeom prst="rect">
            <a:avLst/>
          </a:prstGeom>
          <a:noFill/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5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6"/>
              <a:srcRect/>
              <a:stretch>
                <a:fillRect/>
              </a:stretch>
            </p:blipFill>
          </mc:Fallback>
        </mc:AlternateContent>
        <p:spPr bwMode="auto">
          <a:xfrm>
            <a:off x="5948363" y="3602038"/>
            <a:ext cx="1406525" cy="5111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-15300" y="5906408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/>
              </a:rPr>
              <a:t>Complexity:               </a:t>
            </a:r>
            <a:r>
              <a:rPr lang="en-US" sz="2400" dirty="0" smtClean="0">
                <a:latin typeface="+mj-lt"/>
              </a:rPr>
              <a:t>if </a:t>
            </a:r>
            <a:r>
              <a:rPr lang="en-US" sz="2400" dirty="0" err="1" smtClean="0">
                <a:latin typeface="+mj-lt"/>
              </a:rPr>
              <a:t>d</a:t>
            </a:r>
            <a:r>
              <a:rPr lang="en-US" sz="2400" dirty="0" smtClean="0">
                <a:latin typeface="+mj-lt"/>
              </a:rPr>
              <a:t> is considered as a constant  </a:t>
            </a:r>
            <a:endParaRPr lang="en-GB" sz="2400" dirty="0">
              <a:latin typeface="+mj-lt"/>
            </a:endParaRP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mc:AlternateContent xmlns:ma="http://schemas.microsoft.com/office/mac/drawingml/2008/main">
          <mc:Choice Requires="ma">
            <p:blipFill>
              <a:blip r:embed="rId7"/>
              <a:srcRect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8"/>
              <a:srcRect/>
              <a:stretch>
                <a:fillRect/>
              </a:stretch>
            </p:blipFill>
          </mc:Fallback>
        </mc:AlternateContent>
        <p:spPr bwMode="auto">
          <a:xfrm>
            <a:off x="3024188" y="5938838"/>
            <a:ext cx="1603375" cy="461962"/>
          </a:xfrm>
          <a:prstGeom prst="rect">
            <a:avLst/>
          </a:prstGeom>
          <a:noFill/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941638" y="2200275"/>
          <a:ext cx="3243262" cy="1144588"/>
        </p:xfrm>
        <a:graphic>
          <a:graphicData uri="http://schemas.openxmlformats.org/presentationml/2006/ole">
            <p:oleObj spid="_x0000_s34818" name="Equation" r:id="rId9" imgW="1295400" imgH="457200" progId="Equation.3">
              <p:embed/>
            </p:oleObj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946275" y="4279640"/>
          <a:ext cx="5218113" cy="1144588"/>
        </p:xfrm>
        <a:graphic>
          <a:graphicData uri="http://schemas.openxmlformats.org/presentationml/2006/ole">
            <p:oleObj spid="_x0000_s34819" name="Equation" r:id="rId10" imgW="20828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0872"/>
            <a:ext cx="8229600" cy="333994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Naive Evaluation</a:t>
            </a:r>
          </a:p>
          <a:p>
            <a:r>
              <a:rPr lang="en-GB" dirty="0" smtClean="0">
                <a:solidFill>
                  <a:srgbClr val="FFFF00"/>
                </a:solidFill>
              </a:rPr>
              <a:t>Basic Gray Code Enumeration (BGCE)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Generalized Gray Code Enumeration (GGCE)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Partial Evaluation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Algorithms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1"/>
          </a:solidFill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smtClean="0">
                <a:latin typeface="Arial Black"/>
              </a:rPr>
              <a:t>Basic </a:t>
            </a:r>
            <a:r>
              <a:rPr lang="en-GB" dirty="0" smtClean="0">
                <a:latin typeface="Arial Black"/>
              </a:rPr>
              <a:t>Gray Code Enumeration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739848" y="3568762"/>
          <a:ext cx="1377950" cy="536575"/>
        </p:xfrm>
        <a:graphic>
          <a:graphicData uri="http://schemas.openxmlformats.org/presentationml/2006/ole">
            <p:oleObj spid="_x0000_s50186" name="Equation" r:id="rId3" imgW="457200" imgH="177800" progId="Equation.3">
              <p:embed/>
            </p:oleObj>
          </a:graphicData>
        </a:graphic>
      </p:graphicFrame>
      <p:graphicFrame>
        <p:nvGraphicFramePr>
          <p:cNvPr id="50187" name="Object 11"/>
          <p:cNvGraphicFramePr>
            <a:graphicFrameLocks noChangeAspect="1"/>
          </p:cNvGraphicFramePr>
          <p:nvPr/>
        </p:nvGraphicFramePr>
        <p:xfrm>
          <a:off x="6647512" y="3568762"/>
          <a:ext cx="1416050" cy="536575"/>
        </p:xfrm>
        <a:graphic>
          <a:graphicData uri="http://schemas.openxmlformats.org/presentationml/2006/ole">
            <p:oleObj spid="_x0000_s50187" name="Equation" r:id="rId4" imgW="469900" imgH="177800" progId="Equation.3">
              <p:embed/>
            </p:oleObj>
          </a:graphicData>
        </a:graphic>
      </p:graphicFrame>
      <p:pic>
        <p:nvPicPr>
          <p:cNvPr id="6" name="Picture 5" descr="blacksmith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172" y="2393008"/>
            <a:ext cx="2162816" cy="2565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153628" y="3520561"/>
            <a:ext cx="75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Arial Black"/>
              </a:rPr>
              <a:t>?</a:t>
            </a:r>
            <a:endParaRPr lang="en-GB" sz="3600" dirty="0">
              <a:latin typeface="Arial Black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453315" y="3698632"/>
            <a:ext cx="492462" cy="312993"/>
          </a:xfrm>
          <a:prstGeom prst="righ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ight Arrow 20"/>
          <p:cNvSpPr/>
          <p:nvPr/>
        </p:nvSpPr>
        <p:spPr>
          <a:xfrm>
            <a:off x="5923098" y="3698632"/>
            <a:ext cx="492462" cy="312993"/>
          </a:xfrm>
          <a:prstGeom prst="righ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" y="6173578"/>
            <a:ext cx="9143999" cy="461665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Black"/>
              </a:rPr>
              <a:t>Intuition: if the two vectors are </a:t>
            </a:r>
            <a:r>
              <a:rPr lang="en-US" sz="2400" b="1" dirty="0" smtClean="0">
                <a:solidFill>
                  <a:srgbClr val="800000"/>
                </a:solidFill>
                <a:latin typeface="Arial Black"/>
              </a:rPr>
              <a:t>“close”</a:t>
            </a:r>
            <a:r>
              <a:rPr lang="en-US" sz="2400" b="1" dirty="0" smtClean="0">
                <a:latin typeface="Arial Black"/>
              </a:rPr>
              <a:t>…</a:t>
            </a:r>
            <a:endParaRPr lang="en-GB" sz="2400" b="1" dirty="0">
              <a:solidFill>
                <a:srgbClr val="FF0000"/>
              </a:solidFill>
              <a:latin typeface="Arial Black"/>
            </a:endParaRPr>
          </a:p>
        </p:txBody>
      </p:sp>
      <p:graphicFrame>
        <p:nvGraphicFramePr>
          <p:cNvPr id="50190" name="Object 14"/>
          <p:cNvGraphicFramePr>
            <a:graphicFrameLocks noChangeAspect="1"/>
          </p:cNvGraphicFramePr>
          <p:nvPr/>
        </p:nvGraphicFramePr>
        <p:xfrm>
          <a:off x="1427163" y="4422775"/>
          <a:ext cx="306387" cy="536575"/>
        </p:xfrm>
        <a:graphic>
          <a:graphicData uri="http://schemas.openxmlformats.org/presentationml/2006/ole">
            <p:oleObj spid="_x0000_s50190" name="Equation" r:id="rId6" imgW="1016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smtClean="0">
                <a:latin typeface="Arial Black"/>
              </a:rPr>
              <a:t>Basic </a:t>
            </a:r>
            <a:r>
              <a:rPr lang="en-GB" dirty="0" smtClean="0">
                <a:latin typeface="Arial Black"/>
              </a:rPr>
              <a:t>Gray Code Enumeration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1266458"/>
            <a:ext cx="9143999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400" dirty="0" smtClean="0">
                <a:latin typeface="Arial Black"/>
              </a:rPr>
              <a:t>                       </a:t>
            </a:r>
            <a:r>
              <a:rPr lang="en-GB" sz="2400" dirty="0" smtClean="0"/>
              <a:t>Two vectors are </a:t>
            </a:r>
            <a:r>
              <a:rPr lang="en-GB" sz="2400" b="1" dirty="0" smtClean="0">
                <a:solidFill>
                  <a:srgbClr val="800000"/>
                </a:solidFill>
              </a:rPr>
              <a:t>i-close w.r.t. </a:t>
            </a:r>
            <a:r>
              <a:rPr lang="en-GB" sz="2400" b="1" dirty="0" err="1" smtClean="0">
                <a:solidFill>
                  <a:srgbClr val="800000"/>
                </a:solidFill>
              </a:rPr>
              <a:t>f</a:t>
            </a:r>
            <a:r>
              <a:rPr lang="en-GB" sz="2400" b="1" dirty="0" smtClean="0">
                <a:solidFill>
                  <a:srgbClr val="800000"/>
                </a:solidFill>
              </a:rPr>
              <a:t> </a:t>
            </a:r>
            <a:r>
              <a:rPr lang="en-GB" sz="2400" dirty="0" smtClean="0"/>
              <a:t>if they       </a:t>
            </a:r>
          </a:p>
          <a:p>
            <a:pPr>
              <a:lnSpc>
                <a:spcPct val="120000"/>
              </a:lnSpc>
            </a:pPr>
            <a:r>
              <a:rPr lang="en-GB" sz="2400" dirty="0" smtClean="0"/>
              <a:t>                                  </a:t>
            </a:r>
            <a:r>
              <a:rPr lang="en-GB" sz="2400" dirty="0" smtClean="0">
                <a:solidFill>
                  <a:srgbClr val="800000"/>
                </a:solidFill>
              </a:rPr>
              <a:t>differs only in the</a:t>
            </a:r>
            <a:r>
              <a:rPr lang="en-GB" sz="2400" baseline="-25000" dirty="0" smtClean="0">
                <a:solidFill>
                  <a:srgbClr val="800000"/>
                </a:solidFill>
              </a:rPr>
              <a:t> </a:t>
            </a:r>
            <a:r>
              <a:rPr lang="en-GB" sz="2400" dirty="0" smtClean="0">
                <a:solidFill>
                  <a:srgbClr val="800000"/>
                </a:solidFill>
              </a:rPr>
              <a:t>i-th bit w.r.t. f</a:t>
            </a:r>
            <a:endParaRPr lang="en-GB" sz="2400" baseline="-25000" dirty="0">
              <a:solidFill>
                <a:srgbClr val="8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31314" y="1573838"/>
          <a:ext cx="306388" cy="306388"/>
        </p:xfrm>
        <a:graphic>
          <a:graphicData uri="http://schemas.openxmlformats.org/presentationml/2006/ole">
            <p:oleObj spid="_x0000_s134146" name="Equation" r:id="rId3" imgW="101600" imgH="101600" progId="Equation.3">
              <p:embed/>
            </p:oleObj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1382454" y="1496051"/>
          <a:ext cx="382588" cy="384175"/>
        </p:xfrm>
        <a:graphic>
          <a:graphicData uri="http://schemas.openxmlformats.org/presentationml/2006/ole">
            <p:oleObj spid="_x0000_s134147" name="Equation" r:id="rId4" imgW="127000" imgH="12700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" y="6173578"/>
            <a:ext cx="9143999" cy="461665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Black"/>
              </a:rPr>
              <a:t>Can refer to a </a:t>
            </a:r>
            <a:r>
              <a:rPr lang="en-US" sz="2400" b="1" dirty="0" smtClean="0">
                <a:solidFill>
                  <a:srgbClr val="800000"/>
                </a:solidFill>
                <a:latin typeface="Arial Black"/>
              </a:rPr>
              <a:t>sequence</a:t>
            </a:r>
            <a:r>
              <a:rPr lang="en-US" sz="2400" b="1" dirty="0" smtClean="0">
                <a:latin typeface="Arial Black"/>
              </a:rPr>
              <a:t> of vectors</a:t>
            </a:r>
            <a:endParaRPr lang="en-GB" sz="2400" b="1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983" y="3219288"/>
            <a:ext cx="1928234" cy="461665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Example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342918" y="3800396"/>
          <a:ext cx="2000250" cy="461963"/>
        </p:xfrm>
        <a:graphic>
          <a:graphicData uri="http://schemas.openxmlformats.org/presentationml/2006/ole">
            <p:oleObj spid="_x0000_s134148" name="Equation" r:id="rId5" imgW="660400" imgH="152400" progId="Equation.3">
              <p:embed/>
            </p:oleObj>
          </a:graphicData>
        </a:graphic>
      </p:graphicFrame>
      <p:graphicFrame>
        <p:nvGraphicFramePr>
          <p:cNvPr id="50182" name="Object 6"/>
          <p:cNvGraphicFramePr>
            <a:graphicFrameLocks noChangeAspect="1"/>
          </p:cNvGraphicFramePr>
          <p:nvPr/>
        </p:nvGraphicFramePr>
        <p:xfrm>
          <a:off x="2361968" y="4414759"/>
          <a:ext cx="1960563" cy="461962"/>
        </p:xfrm>
        <a:graphic>
          <a:graphicData uri="http://schemas.openxmlformats.org/presentationml/2006/ole">
            <p:oleObj spid="_x0000_s134149" name="Equation" r:id="rId6" imgW="647700" imgH="152400" progId="Equation.3">
              <p:embed/>
            </p:oleObj>
          </a:graphicData>
        </a:graphic>
      </p:graphicFrame>
      <p:graphicFrame>
        <p:nvGraphicFramePr>
          <p:cNvPr id="50183" name="Object 7"/>
          <p:cNvGraphicFramePr>
            <a:graphicFrameLocks noChangeAspect="1"/>
          </p:cNvGraphicFramePr>
          <p:nvPr/>
        </p:nvGraphicFramePr>
        <p:xfrm>
          <a:off x="4681370" y="3756660"/>
          <a:ext cx="3844925" cy="576262"/>
        </p:xfrm>
        <a:graphic>
          <a:graphicData uri="http://schemas.openxmlformats.org/presentationml/2006/ole">
            <p:oleObj spid="_x0000_s134150" name="Equation" r:id="rId7" imgW="1270000" imgH="190500" progId="Equation.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13764" y="3762491"/>
            <a:ext cx="216000" cy="1088313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5" name="Up Arrow 14"/>
          <p:cNvSpPr/>
          <p:nvPr/>
        </p:nvSpPr>
        <p:spPr>
          <a:xfrm>
            <a:off x="3226722" y="4989749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825003" y="5242041"/>
            <a:ext cx="114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3-close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448246" y="3770627"/>
            <a:ext cx="216000" cy="1088313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0" name="Up Arrow 19"/>
          <p:cNvSpPr/>
          <p:nvPr/>
        </p:nvSpPr>
        <p:spPr>
          <a:xfrm>
            <a:off x="3469833" y="3360794"/>
            <a:ext cx="207340" cy="303092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2899648" y="2873213"/>
            <a:ext cx="142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irrelevant</a:t>
            </a:r>
            <a:endParaRPr lang="en-GB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74983" y="1418561"/>
            <a:ext cx="1928235" cy="461665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Definition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9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smtClean="0">
                <a:latin typeface="Arial Black"/>
              </a:rPr>
              <a:t>Basic </a:t>
            </a:r>
            <a:r>
              <a:rPr lang="en-GB" dirty="0" smtClean="0">
                <a:latin typeface="Arial Black"/>
              </a:rPr>
              <a:t>Gray Code Enumeration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2719" y="2650758"/>
            <a:ext cx="9143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"/>
              </a:rPr>
              <a:t>                    Let           be   -close w.r.t.   ,</a:t>
            </a:r>
          </a:p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"/>
              </a:rPr>
              <a:t>                    then</a:t>
            </a:r>
            <a:endParaRPr lang="en-GB" sz="2400" b="1" dirty="0"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210" y="2853958"/>
            <a:ext cx="2105495" cy="461665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Proposition</a:t>
            </a:r>
          </a:p>
        </p:txBody>
      </p:sp>
      <p:graphicFrame>
        <p:nvGraphicFramePr>
          <p:cNvPr id="99341" name="Object 13"/>
          <p:cNvGraphicFramePr>
            <a:graphicFrameLocks noChangeAspect="1"/>
          </p:cNvGraphicFramePr>
          <p:nvPr/>
        </p:nvGraphicFramePr>
        <p:xfrm>
          <a:off x="3583984" y="3208447"/>
          <a:ext cx="3935812" cy="846505"/>
        </p:xfrm>
        <a:graphic>
          <a:graphicData uri="http://schemas.openxmlformats.org/presentationml/2006/ole">
            <p:oleObj spid="_x0000_s99341" name="Equation" r:id="rId3" imgW="1892300" imgH="406400" progId="Equation.3">
              <p:embed/>
            </p:oleObj>
          </a:graphicData>
        </a:graphic>
      </p:graphicFrame>
      <p:graphicFrame>
        <p:nvGraphicFramePr>
          <p:cNvPr id="99342" name="Object 14"/>
          <p:cNvGraphicFramePr>
            <a:graphicFrameLocks noChangeAspect="1"/>
          </p:cNvGraphicFramePr>
          <p:nvPr/>
        </p:nvGraphicFramePr>
        <p:xfrm>
          <a:off x="6475968" y="2853958"/>
          <a:ext cx="284163" cy="363537"/>
        </p:xfrm>
        <a:graphic>
          <a:graphicData uri="http://schemas.openxmlformats.org/presentationml/2006/ole">
            <p:oleObj spid="_x0000_s99342" name="Equation" r:id="rId4" imgW="139700" imgH="177800" progId="Equation.3">
              <p:embed/>
            </p:oleObj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372258" y="2904758"/>
          <a:ext cx="719138" cy="307975"/>
        </p:xfrm>
        <a:graphic>
          <a:graphicData uri="http://schemas.openxmlformats.org/presentationml/2006/ole">
            <p:oleObj spid="_x0000_s99343" name="Equation" r:id="rId5" imgW="355600" imgH="152400" progId="Equation.3">
              <p:embed/>
            </p:oleObj>
          </a:graphicData>
        </a:graphic>
      </p:graphicFrame>
      <p:graphicFrame>
        <p:nvGraphicFramePr>
          <p:cNvPr id="99344" name="Object 16"/>
          <p:cNvGraphicFramePr>
            <a:graphicFrameLocks noChangeAspect="1"/>
          </p:cNvGraphicFramePr>
          <p:nvPr/>
        </p:nvGraphicFramePr>
        <p:xfrm>
          <a:off x="4673044" y="2905125"/>
          <a:ext cx="153988" cy="257175"/>
        </p:xfrm>
        <a:graphic>
          <a:graphicData uri="http://schemas.openxmlformats.org/presentationml/2006/ole">
            <p:oleObj spid="_x0000_s99344" name="Equation" r:id="rId6" imgW="76200" imgH="127000" progId="Equation.3">
              <p:embed/>
            </p:oleObj>
          </a:graphicData>
        </a:graphic>
      </p:graphicFrame>
      <p:sp>
        <p:nvSpPr>
          <p:cNvPr id="15" name="Up Arrow 14"/>
          <p:cNvSpPr/>
          <p:nvPr/>
        </p:nvSpPr>
        <p:spPr>
          <a:xfrm>
            <a:off x="7002641" y="4184085"/>
            <a:ext cx="207340" cy="311716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rcRect/>
              <a:stretch>
                <a:fillRect/>
              </a:stretch>
            </p:blipFill>
          </mc:Choice>
          <mc:Fallback>
            <p:blipFill>
              <a:blip r:embed="rId8"/>
              <a:srcRect/>
              <a:stretch>
                <a:fillRect/>
              </a:stretch>
            </p:blipFill>
          </mc:Fallback>
        </mc:AlternateContent>
        <p:spPr bwMode="auto">
          <a:xfrm>
            <a:off x="7225267" y="4485316"/>
            <a:ext cx="1358900" cy="317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590267" y="3229053"/>
            <a:ext cx="439200" cy="828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962830" y="409849"/>
          <a:ext cx="3463370" cy="640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970"/>
                <a:gridCol w="878604"/>
                <a:gridCol w="843397"/>
                <a:gridCol w="843399"/>
              </a:tblGrid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index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code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latin typeface="Monaco"/>
                        </a:rPr>
                        <a:t>b</a:t>
                      </a:r>
                      <a:r>
                        <a:rPr lang="en-US" baseline="-25000" dirty="0" smtClean="0">
                          <a:latin typeface="Monaco"/>
                        </a:rPr>
                        <a:t>1</a:t>
                      </a:r>
                      <a:r>
                        <a:rPr lang="en-US" baseline="0" dirty="0" smtClean="0">
                          <a:latin typeface="Monaco"/>
                        </a:rPr>
                        <a:t>(i)</a:t>
                      </a:r>
                      <a:endParaRPr lang="en-US" baseline="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Monaco"/>
                        </a:rPr>
                        <a:t>b</a:t>
                      </a:r>
                      <a:r>
                        <a:rPr lang="en-US" baseline="-25000" dirty="0" smtClean="0">
                          <a:latin typeface="Monaco"/>
                        </a:rPr>
                        <a:t>2</a:t>
                      </a:r>
                      <a:r>
                        <a:rPr lang="en-US" baseline="0" dirty="0" smtClean="0">
                          <a:latin typeface="Monaco"/>
                        </a:rPr>
                        <a:t>(i)</a:t>
                      </a:r>
                      <a:endParaRPr lang="en-US" baseline="-25000" dirty="0" smtClean="0">
                        <a:latin typeface="Monaco"/>
                      </a:endParaRPr>
                    </a:p>
                    <a:p>
                      <a:pPr algn="ctr"/>
                      <a:endParaRPr lang="en-US" baseline="-25000" dirty="0"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0000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0000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0001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0001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0010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0011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0011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0010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0100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0110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0101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0111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0110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0101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0111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0100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1000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1100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1001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1101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1010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1111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1011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1110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1100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1010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1101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1011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1110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1001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  <a:tr h="3539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aco"/>
                        </a:rPr>
                        <a:t>1111</a:t>
                      </a:r>
                      <a:endParaRPr lang="en-US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1000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Monaco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3200" y="1703039"/>
            <a:ext cx="2518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/>
              </a:rPr>
              <a:t>4-bit Gray Code</a:t>
            </a:r>
            <a:endParaRPr lang="en-GB" sz="2400" b="1" dirty="0"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1730" y="4241800"/>
            <a:ext cx="720170" cy="368300"/>
          </a:xfrm>
          <a:prstGeom prst="rect">
            <a:avLst/>
          </a:prstGeom>
          <a:noFill/>
          <a:ln w="22225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949700" y="4241800"/>
            <a:ext cx="711200" cy="368300"/>
          </a:xfrm>
          <a:prstGeom prst="rect">
            <a:avLst/>
          </a:prstGeom>
          <a:noFill/>
          <a:ln w="22225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311400" y="4546600"/>
            <a:ext cx="651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>
            <a:off x="4749800" y="4565651"/>
            <a:ext cx="20574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2043112" y="4412459"/>
          <a:ext cx="153988" cy="255588"/>
        </p:xfrm>
        <a:graphic>
          <a:graphicData uri="http://schemas.openxmlformats.org/presentationml/2006/ole">
            <p:oleObj spid="_x0000_s350216" name="Equation" r:id="rId3" imgW="76200" imgH="127000" progId="Equation.3">
              <p:embed/>
            </p:oleObj>
          </a:graphicData>
        </a:graphic>
      </p:graphicFrame>
      <p:graphicFrame>
        <p:nvGraphicFramePr>
          <p:cNvPr id="350217" name="Object 9"/>
          <p:cNvGraphicFramePr>
            <a:graphicFrameLocks noChangeAspect="1"/>
          </p:cNvGraphicFramePr>
          <p:nvPr/>
        </p:nvGraphicFramePr>
        <p:xfrm>
          <a:off x="6970713" y="4362450"/>
          <a:ext cx="284162" cy="357188"/>
        </p:xfrm>
        <a:graphic>
          <a:graphicData uri="http://schemas.openxmlformats.org/presentationml/2006/ole">
            <p:oleObj spid="_x0000_s350217" name="Equation" r:id="rId4" imgW="1397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smtClean="0">
                <a:latin typeface="Arial Black"/>
              </a:rPr>
              <a:t>Basic </a:t>
            </a:r>
            <a:r>
              <a:rPr lang="en-GB" dirty="0" smtClean="0">
                <a:latin typeface="Arial Black"/>
              </a:rPr>
              <a:t>Gray Code Enumeration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3163888" y="4339266"/>
            <a:ext cx="4932362" cy="1262062"/>
          </a:xfrm>
          <a:prstGeom prst="rect">
            <a:avLst/>
          </a:prstGeom>
          <a:noFill/>
        </p:spPr>
      </p:pic>
      <p:sp>
        <p:nvSpPr>
          <p:cNvPr id="4" name="Up Arrow 3"/>
          <p:cNvSpPr/>
          <p:nvPr/>
        </p:nvSpPr>
        <p:spPr>
          <a:xfrm>
            <a:off x="6723241" y="5822385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/>
              <a:stretch>
                <a:fillRect/>
              </a:stretch>
            </p:blipFill>
          </mc:Choice>
          <mc:Fallback>
            <p:blipFill>
              <a:blip r:embed="rId6"/>
              <a:srcRect/>
              <a:stretch>
                <a:fillRect/>
              </a:stretch>
            </p:blipFill>
          </mc:Fallback>
        </mc:AlternateContent>
        <p:spPr bwMode="auto">
          <a:xfrm>
            <a:off x="6127750" y="6263316"/>
            <a:ext cx="1358900" cy="317500"/>
          </a:xfrm>
          <a:prstGeom prst="rect">
            <a:avLst/>
          </a:prstGeom>
          <a:noFill/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rcRect/>
              <a:stretch>
                <a:fillRect/>
              </a:stretch>
            </p:blipFill>
          </mc:Choice>
          <mc:Fallback>
            <p:blipFill>
              <a:blip r:embed="rId8"/>
              <a:srcRect/>
              <a:stretch>
                <a:fillRect/>
              </a:stretch>
            </p:blipFill>
          </mc:Fallback>
        </mc:AlternateContent>
        <p:spPr bwMode="auto">
          <a:xfrm>
            <a:off x="479425" y="1588333"/>
            <a:ext cx="1109663" cy="360363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rot="16200000" flipH="1">
            <a:off x="898612" y="2059199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05" name="Picture 5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rcRect/>
              <a:stretch>
                <a:fillRect/>
              </a:stretch>
            </p:blipFill>
          </mc:Choice>
          <mc:Fallback>
            <p:blipFill>
              <a:blip r:embed="rId10"/>
              <a:srcRect/>
              <a:stretch>
                <a:fillRect/>
              </a:stretch>
            </p:blipFill>
          </mc:Fallback>
        </mc:AlternateContent>
        <p:spPr bwMode="auto">
          <a:xfrm>
            <a:off x="468313" y="2203450"/>
            <a:ext cx="1081087" cy="358775"/>
          </a:xfrm>
          <a:prstGeom prst="rect">
            <a:avLst/>
          </a:prstGeom>
          <a:noFill/>
        </p:spPr>
      </p:pic>
      <p:pic>
        <p:nvPicPr>
          <p:cNvPr id="51207" name="Picture 7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rcRect/>
              <a:stretch>
                <a:fillRect/>
              </a:stretch>
            </p:blipFill>
          </mc:Choice>
          <mc:Fallback>
            <p:blipFill>
              <a:blip r:embed="rId12"/>
              <a:srcRect/>
              <a:stretch>
                <a:fillRect/>
              </a:stretch>
            </p:blipFill>
          </mc:Fallback>
        </mc:AlternateContent>
        <p:spPr bwMode="auto">
          <a:xfrm>
            <a:off x="363538" y="4505325"/>
            <a:ext cx="1341437" cy="536575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 rot="16200000" flipH="1">
            <a:off x="898611" y="5207602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08" name="Picture 8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13"/>
              <a:srcRect/>
              <a:stretch>
                <a:fillRect/>
              </a:stretch>
            </p:blipFill>
          </mc:Choice>
          <mc:Fallback>
            <p:blipFill>
              <a:blip r:embed="rId14"/>
              <a:srcRect/>
              <a:stretch>
                <a:fillRect/>
              </a:stretch>
            </p:blipFill>
          </mc:Fallback>
        </mc:AlternateContent>
        <p:spPr bwMode="auto">
          <a:xfrm>
            <a:off x="496888" y="5335588"/>
            <a:ext cx="1074737" cy="536575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 rot="5400000">
            <a:off x="365167" y="3835416"/>
            <a:ext cx="1339019" cy="1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42621" y="6281775"/>
            <a:ext cx="784109" cy="1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96729" y="4339692"/>
            <a:ext cx="1193444" cy="1262062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1212" name="Picture 1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rcRect/>
              <a:stretch>
                <a:fillRect/>
              </a:stretch>
            </p:blipFill>
          </mc:Choice>
          <mc:Fallback>
            <p:blipFill>
              <a:blip r:embed="rId16"/>
              <a:srcRect/>
              <a:stretch>
                <a:fillRect/>
              </a:stretch>
            </p:blipFill>
          </mc:Fallback>
        </mc:AlternateContent>
        <p:spPr bwMode="auto">
          <a:xfrm>
            <a:off x="468313" y="2806700"/>
            <a:ext cx="1077912" cy="358775"/>
          </a:xfrm>
          <a:prstGeom prst="rect">
            <a:avLst/>
          </a:prstGeom>
          <a:noFill/>
        </p:spPr>
      </p:pic>
      <p:cxnSp>
        <p:nvCxnSpPr>
          <p:cNvPr id="41" name="Straight Arrow Connector 40"/>
          <p:cNvCxnSpPr/>
          <p:nvPr/>
        </p:nvCxnSpPr>
        <p:spPr>
          <a:xfrm rot="16200000" flipH="1">
            <a:off x="898618" y="264434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11303" y="1301750"/>
            <a:ext cx="4511938" cy="1169551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"/>
              </a:rPr>
              <a:t>The enumeration now follows </a:t>
            </a:r>
          </a:p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"/>
              </a:rPr>
              <a:t>the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order of Gray code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sp>
        <p:nvSpPr>
          <p:cNvPr id="47" name="Right Brace 46"/>
          <p:cNvSpPr/>
          <p:nvPr/>
        </p:nvSpPr>
        <p:spPr>
          <a:xfrm>
            <a:off x="1651305" y="1743690"/>
            <a:ext cx="460175" cy="4831951"/>
          </a:xfrm>
          <a:prstGeom prst="rightBrace">
            <a:avLst>
              <a:gd name="adj1" fmla="val 8333"/>
              <a:gd name="adj2" fmla="val 7183"/>
            </a:avLst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2472040" y="2889845"/>
            <a:ext cx="630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Gray Code is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close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w.r.t.</a:t>
            </a:r>
            <a:r>
              <a:rPr lang="en-GB" sz="2400" b="1" dirty="0" smtClean="0">
                <a:latin typeface="Arial Black"/>
              </a:rPr>
              <a:t> 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7588250" y="2882544"/>
          <a:ext cx="425450" cy="541338"/>
        </p:xfrm>
        <a:graphic>
          <a:graphicData uri="http://schemas.openxmlformats.org/presentationml/2006/ole">
            <p:oleObj spid="_x0000_s100354" name="Equation" r:id="rId17" imgW="139700" imgH="177800" progId="Equation.3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236703" y="3520751"/>
            <a:ext cx="712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To be exact,                are         -close 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5049838" y="3555163"/>
          <a:ext cx="1230312" cy="441325"/>
        </p:xfrm>
        <a:graphic>
          <a:graphicData uri="http://schemas.openxmlformats.org/presentationml/2006/ole">
            <p:oleObj spid="_x0000_s100357" name="Equation" r:id="rId18" imgW="495300" imgH="177800" progId="Equation.3">
              <p:embed/>
            </p:oleObj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6838563" y="3567863"/>
          <a:ext cx="730250" cy="444500"/>
        </p:xfrm>
        <a:graphic>
          <a:graphicData uri="http://schemas.openxmlformats.org/presentationml/2006/ole">
            <p:oleObj spid="_x0000_s100358" name="Equation" r:id="rId19" imgW="2921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  <p:bldP spid="23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9144000" cy="10848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0000" dist="23000" dir="13200000" sx="110000" sy="110000" rotWithShape="0">
              <a:srgbClr val="000000">
                <a:alpha val="35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4561471" cy="10848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0000" dist="23000" dir="576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bg1"/>
                </a:solidFill>
              </a:rPr>
              <a:t>Introduction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398" y="1151006"/>
            <a:ext cx="9144000" cy="10848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0000" dist="23000" dir="5400000" sx="105000" sy="105000" rotWithShape="0">
              <a:srgbClr val="000000">
                <a:alpha val="35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98" y="1151006"/>
            <a:ext cx="4561471" cy="10848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bg1"/>
                </a:solidFill>
              </a:rPr>
              <a:t>Algorithm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9" y="2302530"/>
            <a:ext cx="9144000" cy="10848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0000" dist="23000" dir="5400000" sx="105000" sy="105000" rotWithShape="0">
              <a:srgbClr val="000000">
                <a:alpha val="35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9" y="2302530"/>
            <a:ext cx="4561471" cy="10848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bg1"/>
                </a:solidFill>
              </a:rPr>
              <a:t>Variants</a:t>
            </a:r>
            <a:r>
              <a:rPr lang="en-GB" sz="3200" baseline="30000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</a:rPr>
              <a:t>★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99" y="3460666"/>
            <a:ext cx="9144000" cy="10848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0000" dist="23000" dir="5400000" sx="105000" sy="105000" rotWithShape="0">
              <a:srgbClr val="000000">
                <a:alpha val="35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99" y="3460666"/>
            <a:ext cx="4561471" cy="10848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bg1"/>
                </a:solidFill>
              </a:rPr>
              <a:t>Implementation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99" y="4622724"/>
            <a:ext cx="9144000" cy="10848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0000" dist="23000" dir="5400000" sx="105000" sy="105000" rotWithShape="0">
              <a:srgbClr val="000000">
                <a:alpha val="35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9" y="4622724"/>
            <a:ext cx="4561471" cy="10848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bg1"/>
                </a:solidFill>
              </a:rPr>
              <a:t>Experiment Results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61470" y="0"/>
            <a:ext cx="4582529" cy="104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GB" dirty="0" smtClean="0"/>
              <a:t>Motivation</a:t>
            </a:r>
          </a:p>
          <a:p>
            <a:pPr>
              <a:lnSpc>
                <a:spcPts val="2460"/>
              </a:lnSpc>
            </a:pPr>
            <a:r>
              <a:rPr lang="en-GB" dirty="0" smtClean="0"/>
              <a:t>Problem Definition</a:t>
            </a:r>
          </a:p>
          <a:p>
            <a:pPr>
              <a:lnSpc>
                <a:spcPts val="2460"/>
              </a:lnSpc>
            </a:pPr>
            <a:r>
              <a:rPr lang="en-GB" dirty="0" smtClean="0"/>
              <a:t>Contribution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4566868" y="1074806"/>
            <a:ext cx="458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Naïve Evaluation</a:t>
            </a:r>
          </a:p>
          <a:p>
            <a:r>
              <a:rPr lang="en-GB" dirty="0" smtClean="0"/>
              <a:t>Basic Gray Code Enumeration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Generalized Gray Code Enumeration</a:t>
            </a:r>
          </a:p>
          <a:p>
            <a:r>
              <a:rPr lang="en-GB" dirty="0" smtClean="0"/>
              <a:t>Partial Evaluation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4566869" y="2340506"/>
            <a:ext cx="2674360" cy="72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GB" b="1" dirty="0" smtClean="0">
                <a:solidFill>
                  <a:srgbClr val="FF0000"/>
                </a:solidFill>
              </a:rPr>
              <a:t>Early Abort Strategy</a:t>
            </a:r>
          </a:p>
          <a:p>
            <a:pPr>
              <a:lnSpc>
                <a:spcPts val="2460"/>
              </a:lnSpc>
            </a:pPr>
            <a:r>
              <a:rPr lang="en-GB" dirty="0" smtClean="0"/>
              <a:t>Gaussian Elimination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566869" y="3498642"/>
            <a:ext cx="4579830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On nVidia GPUs, with CUDA</a:t>
            </a:r>
          </a:p>
          <a:p>
            <a:r>
              <a:rPr lang="en-US" dirty="0" smtClean="0"/>
              <a:t>On x86-64 CPUs, with SSE2 Intrinsics</a:t>
            </a:r>
            <a:endParaRPr lang="en-GB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-1" y="5785856"/>
            <a:ext cx="9144000" cy="10848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0000" dist="23000" dir="5400000" sx="105000" sy="105000" rotWithShape="0">
              <a:srgbClr val="000000">
                <a:alpha val="35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1" y="5785856"/>
            <a:ext cx="4561471" cy="10848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bg1"/>
                </a:solidFill>
              </a:rPr>
              <a:t>Conclusion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624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smtClean="0">
                <a:latin typeface="Arial Black"/>
              </a:rPr>
              <a:t>Basic </a:t>
            </a:r>
            <a:r>
              <a:rPr lang="en-GB" dirty="0" smtClean="0">
                <a:latin typeface="Arial Black"/>
              </a:rPr>
              <a:t>Gray Code Enumeration</a:t>
            </a:r>
          </a:p>
        </p:txBody>
      </p:sp>
      <p:pic>
        <p:nvPicPr>
          <p:cNvPr id="21" name="Picture 20" descr="BGC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033" y="1231947"/>
            <a:ext cx="5463567" cy="562605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9100" y="4203700"/>
            <a:ext cx="2451100" cy="59400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Left Bracket 5"/>
          <p:cNvSpPr/>
          <p:nvPr/>
        </p:nvSpPr>
        <p:spPr>
          <a:xfrm>
            <a:off x="1689100" y="3568700"/>
            <a:ext cx="187933" cy="31623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93700" y="4937400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 attempt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972175" y="4822825"/>
          <a:ext cx="1722438" cy="409575"/>
        </p:xfrm>
        <a:graphic>
          <a:graphicData uri="http://schemas.openxmlformats.org/presentationml/2006/ole">
            <p:oleObj spid="_x0000_s22530" name="Equation" r:id="rId4" imgW="850900" imgH="203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smtClean="0">
                <a:latin typeface="Arial Black"/>
              </a:rPr>
              <a:t>Basic </a:t>
            </a:r>
            <a:r>
              <a:rPr lang="en-GB" dirty="0" smtClean="0">
                <a:latin typeface="Arial Black"/>
              </a:rPr>
              <a:t>Gray Code Enumeration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3359236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smtClean="0">
                <a:solidFill>
                  <a:srgbClr val="800000"/>
                </a:solidFill>
              </a:rPr>
              <a:t>#(Bit </a:t>
            </a:r>
            <a:r>
              <a:rPr lang="en-GB" sz="2800" b="1" dirty="0" smtClean="0">
                <a:solidFill>
                  <a:srgbClr val="800000"/>
                </a:solidFill>
              </a:rPr>
              <a:t>operations) </a:t>
            </a:r>
            <a:r>
              <a:rPr lang="en-GB" sz="2800" dirty="0" smtClean="0"/>
              <a:t>to compute                  : </a:t>
            </a:r>
            <a:endParaRPr lang="en-GB" sz="2800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5948802" y="3357465"/>
          <a:ext cx="1406525" cy="511175"/>
        </p:xfrm>
        <a:graphic>
          <a:graphicData uri="http://schemas.openxmlformats.org/presentationml/2006/ole">
            <p:oleObj spid="_x0000_s52226" name="Equation" r:id="rId3" imgW="558800" imgH="20320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1463" y="3845445"/>
          <a:ext cx="8758237" cy="1371600"/>
        </p:xfrm>
        <a:graphic>
          <a:graphicData uri="http://schemas.openxmlformats.org/presentationml/2006/ole">
            <p:oleObj spid="_x0000_s52227" name="Equation" r:id="rId4" imgW="2921000" imgH="4572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15300" y="5688148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/>
              </a:rPr>
              <a:t>Complexity:                 </a:t>
            </a:r>
            <a:r>
              <a:rPr lang="en-US" sz="2400" dirty="0" smtClean="0"/>
              <a:t>if </a:t>
            </a:r>
            <a:r>
              <a:rPr lang="en-US" sz="2400" dirty="0" err="1" smtClean="0"/>
              <a:t>d</a:t>
            </a:r>
            <a:r>
              <a:rPr lang="en-US" sz="2400" dirty="0" smtClean="0"/>
              <a:t> is considered as a constant  </a:t>
            </a:r>
            <a:endParaRPr lang="en-GB" sz="2400" dirty="0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2868613" y="5725776"/>
          <a:ext cx="1789112" cy="461962"/>
        </p:xfrm>
        <a:graphic>
          <a:graphicData uri="http://schemas.openxmlformats.org/presentationml/2006/ole">
            <p:oleObj spid="_x0000_s52228" name="Equation" r:id="rId5" imgW="736600" imgH="19050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1609982"/>
            <a:ext cx="912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 Black"/>
              </a:rPr>
              <a:t>Cost for each attempt has been reduced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629794" y="2514826"/>
            <a:ext cx="101091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660525" y="2261707"/>
          <a:ext cx="1835150" cy="534988"/>
        </p:xfrm>
        <a:graphic>
          <a:graphicData uri="http://schemas.openxmlformats.org/presentationml/2006/ole">
            <p:oleObj spid="_x0000_s52231" name="Equation" r:id="rId6" imgW="609600" imgH="177800" progId="Equation.3">
              <p:embed/>
            </p:oleObj>
          </a:graphicData>
        </a:graphic>
      </p:graphicFrame>
      <p:graphicFrame>
        <p:nvGraphicFramePr>
          <p:cNvPr id="52232" name="Object 8"/>
          <p:cNvGraphicFramePr>
            <a:graphicFrameLocks noChangeAspect="1"/>
          </p:cNvGraphicFramePr>
          <p:nvPr/>
        </p:nvGraphicFramePr>
        <p:xfrm>
          <a:off x="4830323" y="2261708"/>
          <a:ext cx="2943225" cy="534987"/>
        </p:xfrm>
        <a:graphic>
          <a:graphicData uri="http://schemas.openxmlformats.org/presentationml/2006/ole">
            <p:oleObj spid="_x0000_s52232" name="Equation" r:id="rId7" imgW="9779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0872"/>
            <a:ext cx="8229600" cy="333994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Naive Evaluation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Basic Gray Code Enumeration (BGCE)</a:t>
            </a:r>
          </a:p>
          <a:p>
            <a:r>
              <a:rPr lang="en-GB" dirty="0" smtClean="0">
                <a:solidFill>
                  <a:srgbClr val="FFFF00"/>
                </a:solidFill>
              </a:rPr>
              <a:t>Generalized Gray Code Enumeration (GGCE)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Partial Evaluation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Algorithms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471488" y="3297238"/>
          <a:ext cx="1916112" cy="1265237"/>
        </p:xfrm>
        <a:graphic>
          <a:graphicData uri="http://schemas.openxmlformats.org/presentationml/2006/ole">
            <p:oleObj spid="_x0000_s141330" name="Equation" r:id="rId4" imgW="635000" imgH="419100" progId="Equation.3">
              <p:embed/>
            </p:oleObj>
          </a:graphicData>
        </a:graphic>
      </p:graphicFrame>
      <p:graphicFrame>
        <p:nvGraphicFramePr>
          <p:cNvPr id="48" name="Object 11"/>
          <p:cNvGraphicFramePr>
            <a:graphicFrameLocks noChangeAspect="1"/>
          </p:cNvGraphicFramePr>
          <p:nvPr/>
        </p:nvGraphicFramePr>
        <p:xfrm>
          <a:off x="6361113" y="3297238"/>
          <a:ext cx="1989137" cy="1265237"/>
        </p:xfrm>
        <a:graphic>
          <a:graphicData uri="http://schemas.openxmlformats.org/presentationml/2006/ole">
            <p:oleObj spid="_x0000_s141331" name="Equation" r:id="rId5" imgW="660400" imgH="419100" progId="Equation.3">
              <p:embed/>
            </p:oleObj>
          </a:graphicData>
        </a:graphic>
      </p:graphicFrame>
      <p:pic>
        <p:nvPicPr>
          <p:cNvPr id="49" name="Picture 48" descr="blacksmith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172" y="2393008"/>
            <a:ext cx="2162816" cy="2565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TextBox 49"/>
          <p:cNvSpPr txBox="1"/>
          <p:nvPr/>
        </p:nvSpPr>
        <p:spPr>
          <a:xfrm>
            <a:off x="8321939" y="3520561"/>
            <a:ext cx="75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Arial Black"/>
              </a:rPr>
              <a:t>?</a:t>
            </a:r>
            <a:endParaRPr lang="en-GB" sz="3600" dirty="0">
              <a:latin typeface="Arial Black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2529820" y="3698632"/>
            <a:ext cx="492462" cy="312993"/>
          </a:xfrm>
          <a:prstGeom prst="righ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Right Arrow 51"/>
          <p:cNvSpPr/>
          <p:nvPr/>
        </p:nvSpPr>
        <p:spPr>
          <a:xfrm>
            <a:off x="5815991" y="3698632"/>
            <a:ext cx="492462" cy="312993"/>
          </a:xfrm>
          <a:prstGeom prst="righ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" y="6173578"/>
            <a:ext cx="9143999" cy="461665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Black"/>
              </a:rPr>
              <a:t>We </a:t>
            </a:r>
            <a:r>
              <a:rPr lang="en-US" sz="2400" b="1" dirty="0" smtClean="0">
                <a:latin typeface="Arial Black"/>
              </a:rPr>
              <a:t>can use the same technique </a:t>
            </a:r>
            <a:r>
              <a:rPr lang="en-US" sz="2400" b="1" dirty="0" smtClean="0">
                <a:solidFill>
                  <a:srgbClr val="800000"/>
                </a:solidFill>
                <a:latin typeface="Arial Black"/>
              </a:rPr>
              <a:t>recursively</a:t>
            </a:r>
            <a:endParaRPr lang="en-GB" sz="2400" b="1" dirty="0">
              <a:solidFill>
                <a:srgbClr val="800000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graphicFrame>
        <p:nvGraphicFramePr>
          <p:cNvPr id="351237" name="Object 5"/>
          <p:cNvGraphicFramePr>
            <a:graphicFrameLocks noChangeAspect="1"/>
          </p:cNvGraphicFramePr>
          <p:nvPr/>
        </p:nvGraphicFramePr>
        <p:xfrm>
          <a:off x="2006600" y="1638300"/>
          <a:ext cx="1979613" cy="812800"/>
        </p:xfrm>
        <a:graphic>
          <a:graphicData uri="http://schemas.openxmlformats.org/presentationml/2006/ole">
            <p:oleObj spid="_x0000_s351237" name="Equation" r:id="rId4" imgW="990600" imgH="406400" progId="Equation.3">
              <p:embed/>
            </p:oleObj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rot="5400000">
            <a:off x="1589628" y="3103158"/>
            <a:ext cx="1290349" cy="79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H="1">
            <a:off x="2098345" y="4784259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1820860" y="6191251"/>
            <a:ext cx="825500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1251" name="Object 19"/>
          <p:cNvGraphicFramePr>
            <a:graphicFrameLocks noChangeAspect="1"/>
          </p:cNvGraphicFramePr>
          <p:nvPr/>
        </p:nvGraphicFramePr>
        <p:xfrm>
          <a:off x="2006600" y="3802063"/>
          <a:ext cx="1979613" cy="812800"/>
        </p:xfrm>
        <a:graphic>
          <a:graphicData uri="http://schemas.openxmlformats.org/presentationml/2006/ole">
            <p:oleObj spid="_x0000_s351251" name="Equation" r:id="rId5" imgW="990600" imgH="406400" progId="Equation.3">
              <p:embed/>
            </p:oleObj>
          </a:graphicData>
        </a:graphic>
      </p:graphicFrame>
      <p:graphicFrame>
        <p:nvGraphicFramePr>
          <p:cNvPr id="351252" name="Object 20"/>
          <p:cNvGraphicFramePr>
            <a:graphicFrameLocks noChangeAspect="1"/>
          </p:cNvGraphicFramePr>
          <p:nvPr/>
        </p:nvGraphicFramePr>
        <p:xfrm>
          <a:off x="2006600" y="4916488"/>
          <a:ext cx="1979613" cy="812800"/>
        </p:xfrm>
        <a:graphic>
          <a:graphicData uri="http://schemas.openxmlformats.org/presentationml/2006/ole">
            <p:oleObj spid="_x0000_s351252" name="Equation" r:id="rId6" imgW="990600" imgH="406400" progId="Equation.3">
              <p:embed/>
            </p:oleObj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090903" y="2343150"/>
            <a:ext cx="3960000" cy="1440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"/>
              </a:rPr>
              <a:t>Is the sequence of vectors close w.r.t.        ?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"/>
            </a:endParaRPr>
          </a:p>
        </p:txBody>
      </p:sp>
      <p:graphicFrame>
        <p:nvGraphicFramePr>
          <p:cNvPr id="351253" name="Object 21"/>
          <p:cNvGraphicFramePr>
            <a:graphicFrameLocks noChangeAspect="1"/>
          </p:cNvGraphicFramePr>
          <p:nvPr/>
        </p:nvGraphicFramePr>
        <p:xfrm>
          <a:off x="6948488" y="2935930"/>
          <a:ext cx="633412" cy="838200"/>
        </p:xfrm>
        <a:graphic>
          <a:graphicData uri="http://schemas.openxmlformats.org/presentationml/2006/ole">
            <p:oleObj spid="_x0000_s351253" name="Equation" r:id="rId7" imgW="317500" imgH="419100" progId="Equation.3">
              <p:embed/>
            </p:oleObj>
          </a:graphicData>
        </a:graphic>
      </p:graphicFrame>
      <p:sp>
        <p:nvSpPr>
          <p:cNvPr id="42" name="Oval 41"/>
          <p:cNvSpPr/>
          <p:nvPr/>
        </p:nvSpPr>
        <p:spPr>
          <a:xfrm>
            <a:off x="584200" y="135890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16200000" flipH="1">
            <a:off x="727541" y="201945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77849" y="215551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rot="16200000" flipH="1">
            <a:off x="721190" y="281606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71499" y="295212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16200000" flipH="1">
            <a:off x="714840" y="361267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65149" y="374873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rot="16200000" flipH="1">
            <a:off x="708490" y="440928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58799" y="454534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rot="16200000" flipH="1">
            <a:off x="702140" y="520589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52449" y="534195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463069" y="6235221"/>
            <a:ext cx="737560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>
            <a:off x="2846928" y="3103158"/>
            <a:ext cx="1290349" cy="795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16200000" flipH="1">
            <a:off x="3355645" y="4780428"/>
            <a:ext cx="272119" cy="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3080545" y="6191251"/>
            <a:ext cx="825500" cy="1588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pic>
        <p:nvPicPr>
          <p:cNvPr id="38" name="Picture 37" descr="BGC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042" y="1473605"/>
            <a:ext cx="5177658" cy="5331641"/>
          </a:xfrm>
          <a:prstGeom prst="rect">
            <a:avLst/>
          </a:prstGeom>
        </p:spPr>
      </p:pic>
      <p:sp>
        <p:nvSpPr>
          <p:cNvPr id="4" name="Left Bracket 3"/>
          <p:cNvSpPr/>
          <p:nvPr/>
        </p:nvSpPr>
        <p:spPr>
          <a:xfrm>
            <a:off x="1689100" y="3683000"/>
            <a:ext cx="187933" cy="29591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93700" y="487223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 attempt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graphicFrame>
        <p:nvGraphicFramePr>
          <p:cNvPr id="351237" name="Object 5"/>
          <p:cNvGraphicFramePr>
            <a:graphicFrameLocks noChangeAspect="1"/>
          </p:cNvGraphicFramePr>
          <p:nvPr/>
        </p:nvGraphicFramePr>
        <p:xfrm>
          <a:off x="2886075" y="1803400"/>
          <a:ext cx="2179638" cy="838200"/>
        </p:xfrm>
        <a:graphic>
          <a:graphicData uri="http://schemas.openxmlformats.org/presentationml/2006/ole">
            <p:oleObj spid="_x0000_s354306" name="Equation" r:id="rId3" imgW="1092200" imgH="419100" progId="Equation.3">
              <p:embed/>
            </p:oleObj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rot="16200000" flipH="1">
            <a:off x="2566342" y="2989256"/>
            <a:ext cx="1290348" cy="22860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H="1">
            <a:off x="3191343" y="4784258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2913858" y="6203950"/>
            <a:ext cx="825500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1251" name="Object 19"/>
          <p:cNvGraphicFramePr>
            <a:graphicFrameLocks noChangeAspect="1"/>
          </p:cNvGraphicFramePr>
          <p:nvPr/>
        </p:nvGraphicFramePr>
        <p:xfrm>
          <a:off x="3097213" y="3789363"/>
          <a:ext cx="1828800" cy="838200"/>
        </p:xfrm>
        <a:graphic>
          <a:graphicData uri="http://schemas.openxmlformats.org/presentationml/2006/ole">
            <p:oleObj spid="_x0000_s354307" name="Equation" r:id="rId4" imgW="914400" imgH="419100" progId="Equation.3">
              <p:embed/>
            </p:oleObj>
          </a:graphicData>
        </a:graphic>
      </p:graphicFrame>
      <p:graphicFrame>
        <p:nvGraphicFramePr>
          <p:cNvPr id="351252" name="Object 20"/>
          <p:cNvGraphicFramePr>
            <a:graphicFrameLocks noChangeAspect="1"/>
          </p:cNvGraphicFramePr>
          <p:nvPr/>
        </p:nvGraphicFramePr>
        <p:xfrm>
          <a:off x="3097213" y="4903788"/>
          <a:ext cx="1778000" cy="838200"/>
        </p:xfrm>
        <a:graphic>
          <a:graphicData uri="http://schemas.openxmlformats.org/presentationml/2006/ole">
            <p:oleObj spid="_x0000_s354308" name="Equation" r:id="rId5" imgW="889000" imgH="419100" progId="Equation.3">
              <p:embed/>
            </p:oleObj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789403" y="2597148"/>
            <a:ext cx="2880000" cy="936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 Black"/>
              </a:rPr>
              <a:t>close </a:t>
            </a:r>
            <a:r>
              <a:rPr lang="en-GB" sz="2400" b="1" dirty="0" err="1" smtClean="0">
                <a:latin typeface="Arial Black"/>
              </a:rPr>
              <a:t>w.r.t</a:t>
            </a:r>
            <a:r>
              <a:rPr lang="en-GB" sz="2400" b="1" dirty="0" smtClean="0">
                <a:latin typeface="Arial Black"/>
              </a:rPr>
              <a:t>.        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351253" name="Object 21"/>
          <p:cNvGraphicFramePr>
            <a:graphicFrameLocks noChangeAspect="1"/>
          </p:cNvGraphicFramePr>
          <p:nvPr/>
        </p:nvGraphicFramePr>
        <p:xfrm>
          <a:off x="6861175" y="2636838"/>
          <a:ext cx="631825" cy="838200"/>
        </p:xfrm>
        <a:graphic>
          <a:graphicData uri="http://schemas.openxmlformats.org/presentationml/2006/ole">
            <p:oleObj spid="_x0000_s354309" name="Equation" r:id="rId6" imgW="317500" imgH="419100" progId="Equation.3">
              <p:embed/>
            </p:oleObj>
          </a:graphicData>
        </a:graphic>
      </p:graphicFrame>
      <p:sp>
        <p:nvSpPr>
          <p:cNvPr id="42" name="Oval 41"/>
          <p:cNvSpPr/>
          <p:nvPr/>
        </p:nvSpPr>
        <p:spPr>
          <a:xfrm>
            <a:off x="584200" y="135890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16200000" flipH="1">
            <a:off x="727541" y="201945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77849" y="215551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rot="16200000" flipH="1">
            <a:off x="721190" y="281606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71499" y="295212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16200000" flipH="1">
            <a:off x="714840" y="361267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65149" y="374873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rot="16200000" flipH="1">
            <a:off x="708490" y="440928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58799" y="454534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rot="16200000" flipH="1">
            <a:off x="702140" y="520589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52449" y="534195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463069" y="6235221"/>
            <a:ext cx="737560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89403" y="4390292"/>
            <a:ext cx="1908000" cy="720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 Black"/>
              </a:rPr>
              <a:t>       -close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4827503" y="4581121"/>
          <a:ext cx="762000" cy="444500"/>
        </p:xfrm>
        <a:graphic>
          <a:graphicData uri="http://schemas.openxmlformats.org/presentationml/2006/ole">
            <p:oleObj spid="_x0000_s354310" name="Equation" r:id="rId7" imgW="304800" imgH="177800" progId="Equation.3">
              <p:embed/>
            </p:oleObj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rot="5400000">
            <a:off x="3977228" y="3103158"/>
            <a:ext cx="1290349" cy="795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485945" y="4784259"/>
            <a:ext cx="272119" cy="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4208460" y="6203950"/>
            <a:ext cx="825500" cy="1588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95023" y="1282700"/>
            <a:ext cx="832590" cy="5568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400" b="1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4386178" y="1290270"/>
          <a:ext cx="479425" cy="511175"/>
        </p:xfrm>
        <a:graphic>
          <a:graphicData uri="http://schemas.openxmlformats.org/presentationml/2006/ole">
            <p:oleObj spid="_x0000_s354312" name="Equation" r:id="rId8" imgW="190500" imgH="203200" progId="Equation.3">
              <p:embed/>
            </p:oleObj>
          </a:graphicData>
        </a:graphic>
      </p:graphicFrame>
      <p:graphicFrame>
        <p:nvGraphicFramePr>
          <p:cNvPr id="354316" name="Object 12"/>
          <p:cNvGraphicFramePr>
            <a:graphicFrameLocks noChangeAspect="1"/>
          </p:cNvGraphicFramePr>
          <p:nvPr/>
        </p:nvGraphicFramePr>
        <p:xfrm>
          <a:off x="5643562" y="5741988"/>
          <a:ext cx="2435225" cy="838200"/>
        </p:xfrm>
        <a:graphic>
          <a:graphicData uri="http://schemas.openxmlformats.org/presentationml/2006/ole">
            <p:oleObj spid="_x0000_s354316" name="Equation" r:id="rId9" imgW="1219200" imgH="419100" progId="Equation.3">
              <p:embed/>
            </p:oleObj>
          </a:graphicData>
        </a:graphic>
      </p:graphicFrame>
      <p:sp>
        <p:nvSpPr>
          <p:cNvPr id="38" name="Right Arrow 37"/>
          <p:cNvSpPr/>
          <p:nvPr/>
        </p:nvSpPr>
        <p:spPr>
          <a:xfrm>
            <a:off x="6434803" y="5316550"/>
            <a:ext cx="288000" cy="330200"/>
          </a:xfrm>
          <a:prstGeom prst="rightArrow">
            <a:avLst/>
          </a:prstGeom>
          <a:solidFill>
            <a:srgbClr val="8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GCE_d2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46" y="0"/>
            <a:ext cx="5517107" cy="6858000"/>
          </a:xfrm>
          <a:prstGeom prst="rect">
            <a:avLst/>
          </a:prstGeom>
        </p:spPr>
      </p:pic>
      <p:sp>
        <p:nvSpPr>
          <p:cNvPr id="4" name="Left Bracket 3"/>
          <p:cNvSpPr/>
          <p:nvPr/>
        </p:nvSpPr>
        <p:spPr>
          <a:xfrm>
            <a:off x="1562101" y="2794000"/>
            <a:ext cx="127000" cy="38481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66701" y="4432300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 attempt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413502" y="4140200"/>
            <a:ext cx="993252" cy="158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419975" y="3754438"/>
          <a:ext cx="1598613" cy="838200"/>
        </p:xfrm>
        <a:graphic>
          <a:graphicData uri="http://schemas.openxmlformats.org/presentationml/2006/ole">
            <p:oleObj spid="_x0000_s362498" name="Equation" r:id="rId4" imgW="800100" imgH="4191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6701" y="889000"/>
            <a:ext cx="1295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Quadratic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graphicFrame>
        <p:nvGraphicFramePr>
          <p:cNvPr id="351237" name="Object 5"/>
          <p:cNvGraphicFramePr>
            <a:graphicFrameLocks noChangeAspect="1"/>
          </p:cNvGraphicFramePr>
          <p:nvPr/>
        </p:nvGraphicFramePr>
        <p:xfrm>
          <a:off x="2187575" y="1790700"/>
          <a:ext cx="2941638" cy="838200"/>
        </p:xfrm>
        <a:graphic>
          <a:graphicData uri="http://schemas.openxmlformats.org/presentationml/2006/ole">
            <p:oleObj spid="_x0000_s358402" name="Equation" r:id="rId3" imgW="1473200" imgH="419100" progId="Equation.3">
              <p:embed/>
            </p:oleObj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rot="16200000" flipH="1">
            <a:off x="2071835" y="3102761"/>
            <a:ext cx="1290345" cy="158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H="1">
            <a:off x="2581741" y="4784259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2304256" y="6203950"/>
            <a:ext cx="825500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1251" name="Object 19"/>
          <p:cNvGraphicFramePr>
            <a:graphicFrameLocks noChangeAspect="1"/>
          </p:cNvGraphicFramePr>
          <p:nvPr/>
        </p:nvGraphicFramePr>
        <p:xfrm>
          <a:off x="2362200" y="3789363"/>
          <a:ext cx="2589213" cy="838200"/>
        </p:xfrm>
        <a:graphic>
          <a:graphicData uri="http://schemas.openxmlformats.org/presentationml/2006/ole">
            <p:oleObj spid="_x0000_s358403" name="Equation" r:id="rId4" imgW="1295400" imgH="419100" progId="Equation.3">
              <p:embed/>
            </p:oleObj>
          </a:graphicData>
        </a:graphic>
      </p:graphicFrame>
      <p:graphicFrame>
        <p:nvGraphicFramePr>
          <p:cNvPr id="351252" name="Object 20"/>
          <p:cNvGraphicFramePr>
            <a:graphicFrameLocks noChangeAspect="1"/>
          </p:cNvGraphicFramePr>
          <p:nvPr/>
        </p:nvGraphicFramePr>
        <p:xfrm>
          <a:off x="2386013" y="4903788"/>
          <a:ext cx="2540000" cy="838200"/>
        </p:xfrm>
        <a:graphic>
          <a:graphicData uri="http://schemas.openxmlformats.org/presentationml/2006/ole">
            <p:oleObj spid="_x0000_s358404" name="Equation" r:id="rId5" imgW="1270000" imgH="419100" progId="Equation.3">
              <p:embed/>
            </p:oleObj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789403" y="2597148"/>
            <a:ext cx="3240000" cy="936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 Black"/>
              </a:rPr>
              <a:t>close </a:t>
            </a:r>
            <a:r>
              <a:rPr lang="en-GB" sz="2400" b="1" dirty="0" err="1" smtClean="0">
                <a:latin typeface="Arial Black"/>
              </a:rPr>
              <a:t>w.r.t</a:t>
            </a:r>
            <a:r>
              <a:rPr lang="en-GB" sz="2400" b="1" dirty="0" smtClean="0">
                <a:latin typeface="Arial Black"/>
              </a:rPr>
              <a:t>.        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351253" name="Object 21"/>
          <p:cNvGraphicFramePr>
            <a:graphicFrameLocks noChangeAspect="1"/>
          </p:cNvGraphicFramePr>
          <p:nvPr/>
        </p:nvGraphicFramePr>
        <p:xfrm>
          <a:off x="6850063" y="2636838"/>
          <a:ext cx="1112837" cy="838200"/>
        </p:xfrm>
        <a:graphic>
          <a:graphicData uri="http://schemas.openxmlformats.org/presentationml/2006/ole">
            <p:oleObj spid="_x0000_s358405" name="Equation" r:id="rId6" imgW="558800" imgH="419100" progId="Equation.3">
              <p:embed/>
            </p:oleObj>
          </a:graphicData>
        </a:graphic>
      </p:graphicFrame>
      <p:sp>
        <p:nvSpPr>
          <p:cNvPr id="42" name="Oval 41"/>
          <p:cNvSpPr/>
          <p:nvPr/>
        </p:nvSpPr>
        <p:spPr>
          <a:xfrm>
            <a:off x="584200" y="135890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16200000" flipH="1">
            <a:off x="727541" y="201945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77849" y="215551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rot="16200000" flipH="1">
            <a:off x="721190" y="281606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71499" y="295212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16200000" flipH="1">
            <a:off x="714840" y="361267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65149" y="374873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rot="16200000" flipH="1">
            <a:off x="708490" y="440928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58799" y="454534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rot="16200000" flipH="1">
            <a:off x="702140" y="520589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52449" y="534195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463069" y="6235221"/>
            <a:ext cx="737560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89403" y="4390292"/>
            <a:ext cx="1908000" cy="720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 Black"/>
              </a:rPr>
              <a:t>       -close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4827503" y="4581121"/>
          <a:ext cx="762000" cy="444500"/>
        </p:xfrm>
        <a:graphic>
          <a:graphicData uri="http://schemas.openxmlformats.org/presentationml/2006/ole">
            <p:oleObj spid="_x0000_s358406" name="Equation" r:id="rId7" imgW="304800" imgH="177800" progId="Equation.3">
              <p:embed/>
            </p:oleObj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rot="5400000">
            <a:off x="3977228" y="3103158"/>
            <a:ext cx="1290349" cy="795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485945" y="4784259"/>
            <a:ext cx="272119" cy="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4208460" y="6203950"/>
            <a:ext cx="825500" cy="1588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95023" y="1282700"/>
            <a:ext cx="832590" cy="5568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400" b="1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/>
        </p:nvGraphicFramePr>
        <p:xfrm>
          <a:off x="4227513" y="1290638"/>
          <a:ext cx="798512" cy="511175"/>
        </p:xfrm>
        <a:graphic>
          <a:graphicData uri="http://schemas.openxmlformats.org/presentationml/2006/ole">
            <p:oleObj spid="_x0000_s358407" name="Equation" r:id="rId8" imgW="317500" imgH="203200" progId="Equation.3">
              <p:embed/>
            </p:oleObj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/>
        </p:nvGraphicFramePr>
        <p:xfrm>
          <a:off x="5224463" y="5741988"/>
          <a:ext cx="3197225" cy="838200"/>
        </p:xfrm>
        <a:graphic>
          <a:graphicData uri="http://schemas.openxmlformats.org/presentationml/2006/ole">
            <p:oleObj spid="_x0000_s358410" name="Equation" r:id="rId9" imgW="1600200" imgH="419100" progId="Equation.3">
              <p:embed/>
            </p:oleObj>
          </a:graphicData>
        </a:graphic>
      </p:graphicFrame>
      <p:sp>
        <p:nvSpPr>
          <p:cNvPr id="36" name="Right Arrow 35"/>
          <p:cNvSpPr/>
          <p:nvPr/>
        </p:nvSpPr>
        <p:spPr>
          <a:xfrm>
            <a:off x="6396703" y="5316550"/>
            <a:ext cx="288000" cy="330200"/>
          </a:xfrm>
          <a:prstGeom prst="rightArrow">
            <a:avLst/>
          </a:prstGeom>
          <a:solidFill>
            <a:srgbClr val="8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GGCE_d3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205" y="0"/>
            <a:ext cx="5978769" cy="6858000"/>
          </a:xfrm>
          <a:prstGeom prst="rect">
            <a:avLst/>
          </a:prstGeom>
        </p:spPr>
      </p:pic>
      <p:sp>
        <p:nvSpPr>
          <p:cNvPr id="3" name="Left Bracket 2"/>
          <p:cNvSpPr/>
          <p:nvPr/>
        </p:nvSpPr>
        <p:spPr>
          <a:xfrm>
            <a:off x="1422401" y="2578100"/>
            <a:ext cx="127000" cy="40640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27001" y="4381500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 attempt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6375403" y="3683000"/>
            <a:ext cx="957261" cy="158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381875" y="3360738"/>
          <a:ext cx="1766888" cy="712787"/>
        </p:xfrm>
        <a:graphic>
          <a:graphicData uri="http://schemas.openxmlformats.org/presentationml/2006/ole">
            <p:oleObj spid="_x0000_s364546" name="Equation" r:id="rId4" imgW="1041400" imgH="4191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5901" y="889000"/>
            <a:ext cx="1295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Cubic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270120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The problem of solving non-linear polynomial systems in finite fields Is highly related to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various fields</a:t>
            </a:r>
            <a:endParaRPr lang="en-GB" sz="2400" b="1" dirty="0">
              <a:solidFill>
                <a:srgbClr val="800000"/>
              </a:solidFill>
              <a:latin typeface="Arial Black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Motivation</a:t>
            </a:r>
            <a:endParaRPr lang="en-GB" sz="3200" dirty="0">
              <a:latin typeface="Arial Black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4884483" y="3586422"/>
            <a:ext cx="921262" cy="47942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44590" y="3707102"/>
            <a:ext cx="917386" cy="58095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387600" y="5001990"/>
            <a:ext cx="1474376" cy="39551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5523324" y="5001991"/>
            <a:ext cx="1385476" cy="60823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" idx="2"/>
          </p:cNvCxnSpPr>
          <p:nvPr/>
        </p:nvCxnSpPr>
        <p:spPr>
          <a:xfrm rot="10800000" flipV="1">
            <a:off x="5244772" y="4286766"/>
            <a:ext cx="1667535" cy="33655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20" idx="3"/>
          </p:cNvCxnSpPr>
          <p:nvPr/>
        </p:nvCxnSpPr>
        <p:spPr>
          <a:xfrm rot="5400000">
            <a:off x="4120959" y="5308792"/>
            <a:ext cx="990985" cy="152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>
          <a:xfrm>
            <a:off x="1422400" y="2761794"/>
            <a:ext cx="2552700" cy="1244600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Multivariate Cryptography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Cloud 14"/>
          <p:cNvSpPr/>
          <p:nvPr/>
        </p:nvSpPr>
        <p:spPr>
          <a:xfrm>
            <a:off x="4604413" y="2487902"/>
            <a:ext cx="2647950" cy="1219200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Algebraic Cryptanalysis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Cloud 15"/>
          <p:cNvSpPr/>
          <p:nvPr/>
        </p:nvSpPr>
        <p:spPr>
          <a:xfrm>
            <a:off x="5975350" y="5187950"/>
            <a:ext cx="2190750" cy="844550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Graph Coloring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774700" y="5099050"/>
            <a:ext cx="2171700" cy="844550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Pure Mathematics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3975101" y="5842000"/>
            <a:ext cx="1130300" cy="6731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Cloud 20"/>
          <p:cNvSpPr/>
          <p:nvPr/>
        </p:nvSpPr>
        <p:spPr>
          <a:xfrm>
            <a:off x="6908800" y="3950216"/>
            <a:ext cx="1130300" cy="6731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517899" y="4006394"/>
            <a:ext cx="2349499" cy="1236437"/>
          </a:xfrm>
          <a:prstGeom prst="ellipse">
            <a:avLst/>
          </a:prstGeom>
          <a:solidFill>
            <a:schemeClr val="tx2"/>
          </a:solidFill>
          <a:ln w="34925">
            <a:solidFill>
              <a:schemeClr val="bg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>
                    <a:lumMod val="95000"/>
                  </a:schemeClr>
                </a:solidFill>
              </a:rPr>
              <a:t>Solving Polynomial Systems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527118" y="2999565"/>
            <a:ext cx="2114159" cy="759636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Indexing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7" name="U-Turn Arrow 6"/>
          <p:cNvSpPr/>
          <p:nvPr/>
        </p:nvSpPr>
        <p:spPr>
          <a:xfrm>
            <a:off x="6414646" y="2379065"/>
            <a:ext cx="1980054" cy="62049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52804" y="2999565"/>
            <a:ext cx="141896" cy="26462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>
            <a:off x="6490846" y="5645798"/>
            <a:ext cx="1992754" cy="620499"/>
          </a:xfrm>
          <a:prstGeom prst="uturnArrow">
            <a:avLst>
              <a:gd name="adj1" fmla="val 25000"/>
              <a:gd name="adj2" fmla="val 25000"/>
              <a:gd name="adj3" fmla="val 0"/>
              <a:gd name="adj4" fmla="val 4375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27118" y="3911601"/>
            <a:ext cx="2114159" cy="759636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Computing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527118" y="4886162"/>
            <a:ext cx="2114159" cy="759636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Testing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302744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Each attempt is composed of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3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components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pic>
        <p:nvPicPr>
          <p:cNvPr id="18" name="Picture 17" descr="GGCE_d4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930400"/>
            <a:ext cx="4552453" cy="49275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5800" y="2209800"/>
            <a:ext cx="3022600" cy="342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685800" y="2582264"/>
            <a:ext cx="4323852" cy="3069235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85800" y="5677998"/>
            <a:ext cx="2362200" cy="864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344690" y="2642658"/>
          <a:ext cx="504825" cy="2966720"/>
        </p:xfrm>
        <a:graphic>
          <a:graphicData uri="http://schemas.openxmlformats.org/presentationml/2006/ole">
            <p:oleObj spid="_x0000_s24578" name="Equation" r:id="rId4" imgW="165100" imgH="203200" progId="Equation.3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245" y="3835656"/>
            <a:ext cx="82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9900" y="4303848"/>
            <a:ext cx="6499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/>
              </a:rPr>
              <a:t>Complexity:</a:t>
            </a:r>
            <a:endParaRPr lang="en-GB" sz="2800" dirty="0">
              <a:latin typeface="Arial Black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940300" y="4303848"/>
          <a:ext cx="1749425" cy="569913"/>
        </p:xfrm>
        <a:graphic>
          <a:graphicData uri="http://schemas.openxmlformats.org/presentationml/2006/ole">
            <p:oleObj spid="_x0000_s205826" name="Equation" r:id="rId3" imgW="584200" imgH="19050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79636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800000"/>
                </a:solidFill>
              </a:rPr>
              <a:t>#(Bit operations) </a:t>
            </a:r>
            <a:r>
              <a:rPr lang="en-GB" sz="2800" dirty="0" smtClean="0"/>
              <a:t>for GGCE (for 1 equation):</a:t>
            </a:r>
            <a:endParaRPr lang="en-GB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055938" y="2151036"/>
          <a:ext cx="3235325" cy="1077913"/>
        </p:xfrm>
        <a:graphic>
          <a:graphicData uri="http://schemas.openxmlformats.org/presentationml/2006/ole">
            <p:oleObj spid="_x0000_s205829" name="Equation" r:id="rId4" imgW="1295400" imgH="43180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55938" y="2486680"/>
            <a:ext cx="681037" cy="44280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3215150" y="3244932"/>
            <a:ext cx="402300" cy="1588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46250" y="3433382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 ignore this in this presentation</a:t>
            </a:r>
            <a:r>
              <a:rPr lang="en-GB" baseline="30000" dirty="0" smtClean="0">
                <a:latin typeface="Zapf Dingbats"/>
                <a:ea typeface="Zapf Dingbats"/>
                <a:cs typeface="Zapf Dingbats"/>
              </a:rPr>
              <a:t>★</a:t>
            </a:r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231900" y="5232400"/>
          <a:ext cx="6451600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900"/>
                <a:gridCol w="1612900"/>
                <a:gridCol w="1612900"/>
                <a:gridCol w="1612900"/>
              </a:tblGrid>
              <a:tr h="66058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Naïve eval.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BGCE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GGCE</a:t>
                      </a:r>
                      <a:endParaRPr lang="en-GB" dirty="0"/>
                    </a:p>
                  </a:txBody>
                  <a:tcPr/>
                </a:tc>
              </a:tr>
              <a:tr h="78721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Complexity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5832" name="Object 8"/>
          <p:cNvGraphicFramePr>
            <a:graphicFrameLocks noChangeAspect="1"/>
          </p:cNvGraphicFramePr>
          <p:nvPr/>
        </p:nvGraphicFramePr>
        <p:xfrm>
          <a:off x="6405563" y="6028392"/>
          <a:ext cx="1020763" cy="382588"/>
        </p:xfrm>
        <a:graphic>
          <a:graphicData uri="http://schemas.openxmlformats.org/presentationml/2006/ole">
            <p:oleObj spid="_x0000_s205832" name="Equation" r:id="rId5" imgW="508000" imgH="190500" progId="Equation.3">
              <p:embed/>
            </p:oleObj>
          </a:graphicData>
        </a:graphic>
      </p:graphicFrame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4521200" y="6027738"/>
          <a:ext cx="1479550" cy="382587"/>
        </p:xfrm>
        <a:graphic>
          <a:graphicData uri="http://schemas.openxmlformats.org/presentationml/2006/ole">
            <p:oleObj spid="_x0000_s205833" name="Equation" r:id="rId6" imgW="736600" imgH="190500" progId="Equation.3">
              <p:embed/>
            </p:oleObj>
          </a:graphicData>
        </a:graphic>
      </p:graphicFrame>
      <p:graphicFrame>
        <p:nvGraphicFramePr>
          <p:cNvPr id="205834" name="Object 10"/>
          <p:cNvGraphicFramePr>
            <a:graphicFrameLocks noChangeAspect="1"/>
          </p:cNvGraphicFramePr>
          <p:nvPr/>
        </p:nvGraphicFramePr>
        <p:xfrm>
          <a:off x="2990850" y="6027738"/>
          <a:ext cx="1325563" cy="382587"/>
        </p:xfrm>
        <a:graphic>
          <a:graphicData uri="http://schemas.openxmlformats.org/presentationml/2006/ole">
            <p:oleObj spid="_x0000_s205834" name="Equation" r:id="rId7" imgW="660400" imgH="1905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1552554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GGCE is made for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bit slicing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56015" y="2605994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551190" y="2642658"/>
          <a:ext cx="504825" cy="2966720"/>
        </p:xfrm>
        <a:graphic>
          <a:graphicData uri="http://schemas.openxmlformats.org/presentationml/2006/ole">
            <p:oleObj spid="_x0000_s169986" name="Equation" r:id="rId4" imgW="165100" imgH="203200" progId="Equation.3">
              <p:embed/>
            </p:oleObj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40745" y="3835656"/>
            <a:ext cx="82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787199" y="2605994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489348" y="2605994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2115220" y="2233083"/>
          <a:ext cx="306387" cy="409575"/>
        </p:xfrm>
        <a:graphic>
          <a:graphicData uri="http://schemas.openxmlformats.org/presentationml/2006/ole">
            <p:oleObj spid="_x0000_s169987" name="Equation" r:id="rId5" imgW="152400" imgH="203200" progId="Equation.3">
              <p:embed/>
            </p:oleObj>
          </a:graphicData>
        </a:graphic>
      </p:graphicFrame>
      <p:graphicFrame>
        <p:nvGraphicFramePr>
          <p:cNvPr id="169988" name="Object 4"/>
          <p:cNvGraphicFramePr>
            <a:graphicFrameLocks noChangeAspect="1"/>
          </p:cNvGraphicFramePr>
          <p:nvPr/>
        </p:nvGraphicFramePr>
        <p:xfrm>
          <a:off x="2853294" y="2231495"/>
          <a:ext cx="255587" cy="358775"/>
        </p:xfrm>
        <a:graphic>
          <a:graphicData uri="http://schemas.openxmlformats.org/presentationml/2006/ole">
            <p:oleObj spid="_x0000_s169988" name="Equation" r:id="rId6" imgW="127000" imgH="177800" progId="Equation.3">
              <p:embed/>
            </p:oleObj>
          </a:graphicData>
        </a:graphic>
      </p:graphicFrame>
      <p:graphicFrame>
        <p:nvGraphicFramePr>
          <p:cNvPr id="169989" name="Object 5"/>
          <p:cNvGraphicFramePr>
            <a:graphicFrameLocks noChangeAspect="1"/>
          </p:cNvGraphicFramePr>
          <p:nvPr/>
        </p:nvGraphicFramePr>
        <p:xfrm>
          <a:off x="3489348" y="2233083"/>
          <a:ext cx="331787" cy="409575"/>
        </p:xfrm>
        <a:graphic>
          <a:graphicData uri="http://schemas.openxmlformats.org/presentationml/2006/ole">
            <p:oleObj spid="_x0000_s169989" name="Equation" r:id="rId7" imgW="165100" imgH="203200" progId="Equation.3">
              <p:embed/>
            </p:oleObj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292601" y="2633560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023785" y="2633560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725934" y="2633560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5262222" y="2309283"/>
          <a:ext cx="433387" cy="204787"/>
        </p:xfrm>
        <a:graphic>
          <a:graphicData uri="http://schemas.openxmlformats.org/presentationml/2006/ole">
            <p:oleObj spid="_x0000_s169990" name="Equation" r:id="rId8" imgW="215900" imgH="101600" progId="Equation.3">
              <p:embed/>
            </p:oleObj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6082959" y="2258483"/>
          <a:ext cx="280988" cy="357187"/>
        </p:xfrm>
        <a:graphic>
          <a:graphicData uri="http://schemas.openxmlformats.org/presentationml/2006/ole">
            <p:oleObj spid="_x0000_s169991" name="Equation" r:id="rId9" imgW="139700" imgH="177800" progId="Equation.3">
              <p:embed/>
            </p:oleObj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/>
        </p:nvGraphicFramePr>
        <p:xfrm>
          <a:off x="6748122" y="2233083"/>
          <a:ext cx="357187" cy="409575"/>
        </p:xfrm>
        <a:graphic>
          <a:graphicData uri="http://schemas.openxmlformats.org/presentationml/2006/ole">
            <p:oleObj spid="_x0000_s169992" name="Equation" r:id="rId10" imgW="177800" imgH="203200" progId="Equation.3">
              <p:embed/>
            </p:oleObj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4091983" y="3893376"/>
          <a:ext cx="482600" cy="111125"/>
        </p:xfrm>
        <a:graphic>
          <a:graphicData uri="http://schemas.openxmlformats.org/presentationml/2006/ole">
            <p:oleObj spid="_x0000_s169996" name="Equation" r:id="rId11" imgW="165100" imgH="38100" progId="Equation.3">
              <p:embed/>
            </p:oleObj>
          </a:graphicData>
        </a:graphic>
      </p:graphicFrame>
      <p:graphicFrame>
        <p:nvGraphicFramePr>
          <p:cNvPr id="169997" name="Object 13"/>
          <p:cNvGraphicFramePr>
            <a:graphicFrameLocks noChangeAspect="1"/>
          </p:cNvGraphicFramePr>
          <p:nvPr/>
        </p:nvGraphicFramePr>
        <p:xfrm>
          <a:off x="7300710" y="3893375"/>
          <a:ext cx="482600" cy="111125"/>
        </p:xfrm>
        <a:graphic>
          <a:graphicData uri="http://schemas.openxmlformats.org/presentationml/2006/ole">
            <p:oleObj spid="_x0000_s169997" name="Equation" r:id="rId12" imgW="165100" imgH="38100" progId="Equation.3">
              <p:embed/>
            </p:oleObj>
          </a:graphicData>
        </a:graphic>
      </p:graphicFrame>
      <p:sp>
        <p:nvSpPr>
          <p:cNvPr id="35" name="Right Bracket 34"/>
          <p:cNvSpPr/>
          <p:nvPr/>
        </p:nvSpPr>
        <p:spPr>
          <a:xfrm>
            <a:off x="3338641" y="4613645"/>
            <a:ext cx="153586" cy="2283595"/>
          </a:xfrm>
          <a:prstGeom prst="rightBracke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ight Bracket 35"/>
          <p:cNvSpPr/>
          <p:nvPr/>
        </p:nvSpPr>
        <p:spPr>
          <a:xfrm>
            <a:off x="6539998" y="4613645"/>
            <a:ext cx="153586" cy="2283595"/>
          </a:xfrm>
          <a:prstGeom prst="rightBracke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615561" y="5968084"/>
            <a:ext cx="191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</a:rPr>
              <a:t>coefficients</a:t>
            </a:r>
            <a:endParaRPr lang="en-US" dirty="0">
              <a:latin typeface="Arial Black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47079" y="5968084"/>
            <a:ext cx="25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 Black"/>
              </a:rPr>
              <a:t>Runtime variables</a:t>
            </a:r>
            <a:endParaRPr lang="en-US" dirty="0"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0872"/>
            <a:ext cx="8229600" cy="333994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Naive Evaluation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Basic Gray Code Enumeration (BGCE)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Generalized Gray Code Enumeration (GGCE)</a:t>
            </a:r>
          </a:p>
          <a:p>
            <a:r>
              <a:rPr lang="en-GB" dirty="0" smtClean="0">
                <a:solidFill>
                  <a:srgbClr val="FFFF00"/>
                </a:solidFill>
              </a:rPr>
              <a:t>Partial Evaluation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Algorithms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/>
          </a:bodyPr>
          <a:lstStyle/>
          <a:p>
            <a:r>
              <a:rPr lang="en-GB" dirty="0" smtClean="0">
                <a:latin typeface="Arial Black"/>
              </a:rPr>
              <a:t>Partial Evaluation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079500" y="3200401"/>
            <a:ext cx="8229600" cy="1778000"/>
          </a:xfrm>
        </p:spPr>
        <p:txBody>
          <a:bodyPr>
            <a:normAutofit/>
          </a:bodyPr>
          <a:lstStyle/>
          <a:p>
            <a:r>
              <a:rPr lang="en-GB" sz="2400" b="1" dirty="0" smtClean="0">
                <a:latin typeface="Arial"/>
              </a:rPr>
              <a:t>Originated in the need of </a:t>
            </a:r>
            <a:r>
              <a:rPr lang="en-GB" sz="2400" b="1" dirty="0" smtClean="0">
                <a:solidFill>
                  <a:srgbClr val="800000"/>
                </a:solidFill>
                <a:latin typeface="Arial"/>
              </a:rPr>
              <a:t>parallelization</a:t>
            </a:r>
          </a:p>
          <a:p>
            <a:r>
              <a:rPr lang="en-GB" sz="2400" b="1" dirty="0" smtClean="0">
                <a:latin typeface="Arial"/>
              </a:rPr>
              <a:t>GGCE as major </a:t>
            </a:r>
            <a:r>
              <a:rPr lang="en-GB" sz="2400" b="1" smtClean="0">
                <a:solidFill>
                  <a:srgbClr val="800000"/>
                </a:solidFill>
                <a:latin typeface="Arial"/>
              </a:rPr>
              <a:t>subroutine</a:t>
            </a:r>
          </a:p>
          <a:p>
            <a:endParaRPr lang="en-GB" sz="2400" dirty="0">
              <a:latin typeface="Arial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8699" y="2669866"/>
            <a:ext cx="828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Divide a system into some smaller ones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/>
          </a:bodyPr>
          <a:lstStyle/>
          <a:p>
            <a:r>
              <a:rPr lang="en-GB" dirty="0" smtClean="0">
                <a:latin typeface="Arial Black"/>
              </a:rPr>
              <a:t>Partial Evaluation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08145" y="2267643"/>
            <a:ext cx="2047478" cy="10884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929924" y="4638954"/>
            <a:ext cx="1182348" cy="699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Arrow Connector 13"/>
          <p:cNvCxnSpPr>
            <a:stCxn id="10" idx="2"/>
            <a:endCxn id="12" idx="0"/>
          </p:cNvCxnSpPr>
          <p:nvPr/>
        </p:nvCxnSpPr>
        <p:spPr>
          <a:xfrm rot="5400000">
            <a:off x="2335070" y="2542139"/>
            <a:ext cx="1282843" cy="291078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225797" y="4638954"/>
            <a:ext cx="1182348" cy="699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Straight Arrow Connector 15"/>
          <p:cNvCxnSpPr>
            <a:stCxn id="10" idx="2"/>
            <a:endCxn id="15" idx="0"/>
          </p:cNvCxnSpPr>
          <p:nvPr/>
        </p:nvCxnSpPr>
        <p:spPr>
          <a:xfrm rot="5400000">
            <a:off x="2983007" y="3190076"/>
            <a:ext cx="1282843" cy="161491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60545" y="4638954"/>
            <a:ext cx="1182348" cy="699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0" name="Straight Arrow Connector 19"/>
          <p:cNvCxnSpPr>
            <a:stCxn id="10" idx="2"/>
            <a:endCxn id="19" idx="0"/>
          </p:cNvCxnSpPr>
          <p:nvPr/>
        </p:nvCxnSpPr>
        <p:spPr>
          <a:xfrm rot="5400000">
            <a:off x="3650381" y="3857450"/>
            <a:ext cx="1282843" cy="28016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874873" y="4638954"/>
            <a:ext cx="1182348" cy="699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>
          <a:xfrm rot="16200000" flipH="1">
            <a:off x="5307544" y="2480450"/>
            <a:ext cx="1282843" cy="303416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5538562" y="4950599"/>
          <a:ext cx="644525" cy="149225"/>
        </p:xfrm>
        <a:graphic>
          <a:graphicData uri="http://schemas.openxmlformats.org/presentationml/2006/ole">
            <p:oleObj spid="_x0000_s56322" name="Equation" r:id="rId3" imgW="165100" imgH="38100" progId="Equation.3">
              <p:embed/>
            </p:oleObj>
          </a:graphicData>
        </a:graphic>
      </p:graphicFrame>
      <p:sp>
        <p:nvSpPr>
          <p:cNvPr id="28" name="Left Brace 27"/>
          <p:cNvSpPr/>
          <p:nvPr/>
        </p:nvSpPr>
        <p:spPr>
          <a:xfrm>
            <a:off x="4431884" y="2802363"/>
            <a:ext cx="513421" cy="5849233"/>
          </a:xfrm>
          <a:prstGeom prst="leftBrace">
            <a:avLst>
              <a:gd name="adj1" fmla="val 8333"/>
              <a:gd name="adj2" fmla="val 21751"/>
            </a:avLst>
          </a:prstGeom>
          <a:ln>
            <a:solidFill>
              <a:schemeClr val="tx2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5780900" y="2471905"/>
            <a:ext cx="251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/>
              </a:rPr>
              <a:t>Usually</a:t>
            </a:r>
            <a:r>
              <a:rPr lang="en-GB" dirty="0" smtClean="0">
                <a:latin typeface="Arial Black"/>
              </a:rPr>
              <a:t> </a:t>
            </a:r>
            <a:endParaRPr lang="en-GB" dirty="0">
              <a:latin typeface="Arial Black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6874877" y="2116097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6667533" y="2472121"/>
          <a:ext cx="1653591" cy="356158"/>
        </p:xfrm>
        <a:graphic>
          <a:graphicData uri="http://schemas.openxmlformats.org/presentationml/2006/ole">
            <p:oleObj spid="_x0000_s56325" name="Equation" r:id="rId4" imgW="825500" imgH="177800" progId="Equation.3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-165100" y="6022996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Resulting in </a:t>
            </a:r>
            <a:r>
              <a:rPr lang="en-GB" sz="2400" b="1" dirty="0" smtClean="0">
                <a:solidFill>
                  <a:srgbClr val="FF0000"/>
                </a:solidFill>
                <a:latin typeface="Arial Black"/>
              </a:rPr>
              <a:t>2</a:t>
            </a:r>
            <a:r>
              <a:rPr lang="en-GB" sz="2400" b="1" baseline="30000" dirty="0" smtClean="0">
                <a:solidFill>
                  <a:srgbClr val="FF0000"/>
                </a:solidFill>
                <a:latin typeface="Arial Black"/>
              </a:rPr>
              <a:t>s</a:t>
            </a:r>
            <a:r>
              <a:rPr lang="en-GB" sz="2400" b="1" baseline="30000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subsystems with </a:t>
            </a:r>
            <a:r>
              <a:rPr lang="en-GB" sz="2400" b="1" dirty="0" err="1" smtClean="0">
                <a:solidFill>
                  <a:srgbClr val="FF0000"/>
                </a:solidFill>
                <a:latin typeface="Arial Black"/>
              </a:rPr>
              <a:t>n-s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variables</a:t>
            </a:r>
            <a:endParaRPr lang="en-GB" sz="2400" b="1" dirty="0"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556744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Substitute all possible values of </a:t>
            </a:r>
            <a:r>
              <a:rPr lang="en-GB" sz="2400" b="1" u="sng" dirty="0" err="1" smtClean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s</a:t>
            </a:r>
            <a:r>
              <a:rPr lang="en-GB" sz="2400" b="1" u="sng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 </a:t>
            </a:r>
            <a:r>
              <a:rPr lang="en-GB" sz="2400" b="1" u="sng" dirty="0" smtClean="0">
                <a:uFill>
                  <a:solidFill>
                    <a:schemeClr val="tx1"/>
                  </a:solidFill>
                </a:uFill>
                <a:latin typeface="Arial"/>
              </a:rPr>
              <a:t>variables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/>
          </a:bodyPr>
          <a:lstStyle/>
          <a:p>
            <a:r>
              <a:rPr lang="en-GB" dirty="0" smtClean="0">
                <a:latin typeface="Arial Black"/>
              </a:rPr>
              <a:t>Partial Evaluation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971675" y="5683250"/>
          <a:ext cx="5232400" cy="1162050"/>
        </p:xfrm>
        <a:graphic>
          <a:graphicData uri="http://schemas.openxmlformats.org/presentationml/2006/ole">
            <p:oleObj spid="_x0000_s65538" name="Equation" r:id="rId3" imgW="2057400" imgH="457200" progId="Equation.3">
              <p:embed/>
            </p:oleObj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971675" y="2163978"/>
          <a:ext cx="4448279" cy="2306515"/>
        </p:xfrm>
        <a:graphic>
          <a:graphicData uri="http://schemas.openxmlformats.org/presentationml/2006/ole">
            <p:oleObj spid="_x0000_s65539" name="Equation" r:id="rId4" imgW="1714500" imgH="88900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" y="1383624"/>
            <a:ext cx="91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 Black"/>
              </a:rPr>
              <a:t>     </a:t>
            </a:r>
            <a:r>
              <a:rPr lang="en-GB" sz="2400" b="1" dirty="0" smtClean="0">
                <a:latin typeface="Arial"/>
              </a:rPr>
              <a:t>Example (n</a:t>
            </a:r>
            <a:r>
              <a:rPr lang="en-GB" sz="2000" dirty="0" smtClean="0">
                <a:latin typeface="Arial"/>
              </a:rPr>
              <a:t>=</a:t>
            </a:r>
            <a:r>
              <a:rPr lang="en-GB" sz="2400" b="1" dirty="0" smtClean="0">
                <a:latin typeface="Arial"/>
              </a:rPr>
              <a:t>4, d</a:t>
            </a:r>
            <a:r>
              <a:rPr lang="en-GB" sz="2000" dirty="0" smtClean="0">
                <a:latin typeface="Arial"/>
              </a:rPr>
              <a:t>=</a:t>
            </a:r>
            <a:r>
              <a:rPr lang="en-GB" sz="2400" b="1" dirty="0" smtClean="0">
                <a:latin typeface="Arial"/>
              </a:rPr>
              <a:t>2, s</a:t>
            </a:r>
            <a:r>
              <a:rPr lang="en-GB" sz="2000" dirty="0" smtClean="0">
                <a:latin typeface="Arial"/>
              </a:rPr>
              <a:t>=</a:t>
            </a:r>
            <a:r>
              <a:rPr lang="en-GB" sz="2400" b="1" dirty="0" smtClean="0">
                <a:latin typeface="Arial"/>
              </a:rPr>
              <a:t>2):</a:t>
            </a:r>
          </a:p>
        </p:txBody>
      </p:sp>
      <p:sp>
        <p:nvSpPr>
          <p:cNvPr id="9" name="Left Arrow 8"/>
          <p:cNvSpPr/>
          <p:nvPr/>
        </p:nvSpPr>
        <p:spPr>
          <a:xfrm>
            <a:off x="6583032" y="4081756"/>
            <a:ext cx="414679" cy="310989"/>
          </a:xfrm>
          <a:prstGeom prst="lef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Arrow 9"/>
          <p:cNvSpPr/>
          <p:nvPr/>
        </p:nvSpPr>
        <p:spPr>
          <a:xfrm>
            <a:off x="6583032" y="3495553"/>
            <a:ext cx="414679" cy="310989"/>
          </a:xfrm>
          <a:prstGeom prst="lef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Arrow 10"/>
          <p:cNvSpPr/>
          <p:nvPr/>
        </p:nvSpPr>
        <p:spPr>
          <a:xfrm>
            <a:off x="6583032" y="2899489"/>
            <a:ext cx="414679" cy="310989"/>
          </a:xfrm>
          <a:prstGeom prst="lef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Arrow 11"/>
          <p:cNvSpPr/>
          <p:nvPr/>
        </p:nvSpPr>
        <p:spPr>
          <a:xfrm>
            <a:off x="6583032" y="2253139"/>
            <a:ext cx="414679" cy="310989"/>
          </a:xfrm>
          <a:prstGeom prst="lef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204075" y="2264549"/>
            <a:ext cx="153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  <a:latin typeface="Arial Black"/>
              </a:rPr>
              <a:t>constant</a:t>
            </a:r>
            <a:endParaRPr lang="en-GB" sz="2000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4075" y="2854104"/>
            <a:ext cx="15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/>
              </a:rPr>
              <a:t>linear</a:t>
            </a:r>
            <a:endParaRPr lang="en-GB" dirty="0">
              <a:latin typeface="Arial Blac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04075" y="3469637"/>
            <a:ext cx="15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/>
              </a:rPr>
              <a:t>linear</a:t>
            </a:r>
            <a:endParaRPr lang="en-GB" dirty="0">
              <a:latin typeface="Arial Blac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4075" y="4026667"/>
            <a:ext cx="15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Black"/>
              </a:rPr>
              <a:t>quadratic</a:t>
            </a:r>
            <a:endParaRPr lang="en-GB" dirty="0">
              <a:latin typeface="Arial Blac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" y="4988814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Thus, partial evaluation can be done with </a:t>
            </a:r>
            <a:r>
              <a:rPr lang="en-GB" sz="2400" b="1" dirty="0" smtClean="0">
                <a:solidFill>
                  <a:srgbClr val="FF0000"/>
                </a:solidFill>
                <a:latin typeface="Arial Black"/>
              </a:rPr>
              <a:t>GGCE</a:t>
            </a:r>
            <a:endParaRPr lang="en-GB" sz="2400" b="1" dirty="0" smtClean="0">
              <a:latin typeface="Arial Black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50900" y="4001267"/>
          <a:ext cx="419100" cy="381000"/>
        </p:xfrm>
        <a:graphic>
          <a:graphicData uri="http://schemas.openxmlformats.org/presentationml/2006/ole">
            <p:oleObj spid="_x0000_s65542" name="Equation" r:id="rId5" imgW="139700" imgH="127000" progId="Equation.3">
              <p:embed/>
            </p:oleObj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838200" y="2741613"/>
          <a:ext cx="533400" cy="533400"/>
        </p:xfrm>
        <a:graphic>
          <a:graphicData uri="http://schemas.openxmlformats.org/presentationml/2006/ole">
            <p:oleObj spid="_x0000_s65544" name="Equation" r:id="rId6" imgW="177800" imgH="177800" progId="Equation.3">
              <p:embed/>
            </p:oleObj>
          </a:graphicData>
        </a:graphic>
      </p:graphicFrame>
      <p:graphicFrame>
        <p:nvGraphicFramePr>
          <p:cNvPr id="65545" name="Object 9"/>
          <p:cNvGraphicFramePr>
            <a:graphicFrameLocks noChangeAspect="1"/>
          </p:cNvGraphicFramePr>
          <p:nvPr/>
        </p:nvGraphicFramePr>
        <p:xfrm>
          <a:off x="762000" y="2112963"/>
          <a:ext cx="685800" cy="571500"/>
        </p:xfrm>
        <a:graphic>
          <a:graphicData uri="http://schemas.openxmlformats.org/presentationml/2006/ole">
            <p:oleObj spid="_x0000_s65545" name="Equation" r:id="rId7" imgW="228600" imgH="190500" progId="Equation.3">
              <p:embed/>
            </p:oleObj>
          </a:graphicData>
        </a:graphic>
      </p:graphicFrame>
      <p:graphicFrame>
        <p:nvGraphicFramePr>
          <p:cNvPr id="65546" name="Object 10"/>
          <p:cNvGraphicFramePr>
            <a:graphicFrameLocks noChangeAspect="1"/>
          </p:cNvGraphicFramePr>
          <p:nvPr/>
        </p:nvGraphicFramePr>
        <p:xfrm>
          <a:off x="819150" y="3330575"/>
          <a:ext cx="495300" cy="533400"/>
        </p:xfrm>
        <a:graphic>
          <a:graphicData uri="http://schemas.openxmlformats.org/presentationml/2006/ole">
            <p:oleObj spid="_x0000_s65546" name="Equation" r:id="rId8" imgW="165100" imgH="177800" progId="Equation.3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68350" y="2030373"/>
            <a:ext cx="685800" cy="252000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/>
          </a:bodyPr>
          <a:lstStyle/>
          <a:p>
            <a:r>
              <a:rPr lang="en-GB" dirty="0" smtClean="0">
                <a:latin typeface="Arial Black"/>
              </a:rPr>
              <a:t>Partial Evaluation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556744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Substitute all possible values of </a:t>
            </a:r>
            <a:r>
              <a:rPr lang="en-GB" sz="2400" b="1" u="sng" dirty="0" err="1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s</a:t>
            </a:r>
            <a:r>
              <a:rPr lang="en-GB" sz="2400" b="1" u="sng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 </a:t>
            </a:r>
            <a:r>
              <a:rPr lang="en-GB" sz="2400" b="1" u="sng" dirty="0" smtClean="0">
                <a:uFill>
                  <a:solidFill>
                    <a:schemeClr val="tx1"/>
                  </a:solidFill>
                </a:uFill>
                <a:latin typeface="Arial"/>
              </a:rPr>
              <a:t>variables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139700" y="6022996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Resulting in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2</a:t>
            </a:r>
            <a:r>
              <a:rPr lang="en-GB" sz="2400" b="1" baseline="30000" dirty="0" smtClean="0">
                <a:solidFill>
                  <a:srgbClr val="800000"/>
                </a:solidFill>
                <a:latin typeface="Arial Black"/>
              </a:rPr>
              <a:t>s</a:t>
            </a:r>
            <a:r>
              <a:rPr lang="en-GB" sz="2400" b="1" baseline="30000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subsystems with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n-s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variables</a:t>
            </a:r>
            <a:endParaRPr lang="en-GB" sz="2400" b="1" dirty="0"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408145" y="2267643"/>
            <a:ext cx="2047478" cy="10884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                  ≤d-1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749697" y="4638953"/>
            <a:ext cx="828000" cy="699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 ≤ d-1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20" idx="2"/>
            <a:endCxn id="21" idx="0"/>
          </p:cNvCxnSpPr>
          <p:nvPr/>
        </p:nvCxnSpPr>
        <p:spPr>
          <a:xfrm rot="5400000">
            <a:off x="2656370" y="2863439"/>
            <a:ext cx="1282842" cy="2268187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2"/>
            <a:endCxn id="52" idx="0"/>
          </p:cNvCxnSpPr>
          <p:nvPr/>
        </p:nvCxnSpPr>
        <p:spPr>
          <a:xfrm rot="5400000">
            <a:off x="3200650" y="3407719"/>
            <a:ext cx="1282843" cy="117962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</p:cNvCxnSpPr>
          <p:nvPr/>
        </p:nvCxnSpPr>
        <p:spPr>
          <a:xfrm rot="16200000" flipH="1">
            <a:off x="3790463" y="3997531"/>
            <a:ext cx="1282842" cy="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2"/>
            <a:endCxn id="62" idx="0"/>
          </p:cNvCxnSpPr>
          <p:nvPr/>
        </p:nvCxnSpPr>
        <p:spPr>
          <a:xfrm rot="16200000" flipH="1">
            <a:off x="5106088" y="2681906"/>
            <a:ext cx="1282843" cy="263125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5475062" y="4950599"/>
          <a:ext cx="644525" cy="149225"/>
        </p:xfrm>
        <a:graphic>
          <a:graphicData uri="http://schemas.openxmlformats.org/presentationml/2006/ole">
            <p:oleObj spid="_x0000_s78852" name="Equation" r:id="rId3" imgW="165100" imgH="38100" progId="Equation.3">
              <p:embed/>
            </p:oleObj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742800" y="2471905"/>
            <a:ext cx="251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/>
              </a:rPr>
              <a:t>Usually</a:t>
            </a:r>
            <a:r>
              <a:rPr lang="en-GB" dirty="0" smtClean="0">
                <a:latin typeface="Arial Black"/>
              </a:rPr>
              <a:t> </a:t>
            </a:r>
            <a:endParaRPr lang="en-GB" dirty="0">
              <a:latin typeface="Arial Black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6667533" y="2497521"/>
          <a:ext cx="1653591" cy="356158"/>
        </p:xfrm>
        <a:graphic>
          <a:graphicData uri="http://schemas.openxmlformats.org/presentationml/2006/ole">
            <p:oleObj spid="_x0000_s78853" name="Equation" r:id="rId4" imgW="825500" imgH="177800" progId="Equation.3">
              <p:embed/>
            </p:oleObj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764070" y="2462575"/>
            <a:ext cx="873398" cy="699725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</a:t>
            </a:r>
            <a:endParaRPr lang="en-GB" dirty="0"/>
          </a:p>
        </p:txBody>
      </p:sp>
      <p:sp>
        <p:nvSpPr>
          <p:cNvPr id="38" name="Rounded Rectangle 37"/>
          <p:cNvSpPr/>
          <p:nvPr/>
        </p:nvSpPr>
        <p:spPr>
          <a:xfrm>
            <a:off x="3408144" y="2267643"/>
            <a:ext cx="1023741" cy="1088466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</a:t>
            </a:r>
            <a:endParaRPr lang="en-GB" dirty="0"/>
          </a:p>
        </p:txBody>
      </p:sp>
      <p:cxnSp>
        <p:nvCxnSpPr>
          <p:cNvPr id="39" name="Straight Arrow Connector 38"/>
          <p:cNvCxnSpPr>
            <a:stCxn id="38" idx="1"/>
            <a:endCxn id="33" idx="3"/>
          </p:cNvCxnSpPr>
          <p:nvPr/>
        </p:nvCxnSpPr>
        <p:spPr>
          <a:xfrm rot="10800000" flipV="1">
            <a:off x="1637468" y="2811876"/>
            <a:ext cx="1770676" cy="56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Up Arrow 60"/>
          <p:cNvSpPr/>
          <p:nvPr/>
        </p:nvSpPr>
        <p:spPr>
          <a:xfrm>
            <a:off x="6874877" y="2116097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Left Brace 62"/>
          <p:cNvSpPr/>
          <p:nvPr/>
        </p:nvSpPr>
        <p:spPr>
          <a:xfrm>
            <a:off x="4317584" y="3225800"/>
            <a:ext cx="513421" cy="5032096"/>
          </a:xfrm>
          <a:prstGeom prst="leftBrace">
            <a:avLst>
              <a:gd name="adj1" fmla="val 8333"/>
              <a:gd name="adj2" fmla="val 19732"/>
            </a:avLst>
          </a:prstGeom>
          <a:ln>
            <a:solidFill>
              <a:schemeClr val="tx2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2838258" y="4638954"/>
            <a:ext cx="828000" cy="699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 ≤ d-1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003005" y="4638954"/>
            <a:ext cx="828000" cy="699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 ≤ d-1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649135" y="4638954"/>
            <a:ext cx="828000" cy="6997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 ≤ d-1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Up Arrow 24"/>
          <p:cNvSpPr/>
          <p:nvPr/>
        </p:nvSpPr>
        <p:spPr>
          <a:xfrm>
            <a:off x="1107729" y="3405308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300339" y="3737111"/>
            <a:ext cx="251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Arial Black"/>
              </a:rPr>
              <a:t>Common part</a:t>
            </a:r>
            <a:endParaRPr lang="en-GB" dirty="0">
              <a:solidFill>
                <a:srgbClr val="FF0000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0872"/>
            <a:ext cx="8229600" cy="333994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FFF00"/>
                </a:solidFill>
              </a:rPr>
              <a:t>Early Abort Strategy</a:t>
            </a:r>
          </a:p>
          <a:p>
            <a:pPr lvl="1"/>
            <a:r>
              <a:rPr lang="en-GB" dirty="0" smtClean="0">
                <a:solidFill>
                  <a:srgbClr val="FFFF00"/>
                </a:solidFill>
              </a:rPr>
              <a:t>Naïve evaluation</a:t>
            </a:r>
          </a:p>
          <a:p>
            <a:pPr lvl="1"/>
            <a:r>
              <a:rPr lang="en-GB" dirty="0" smtClean="0">
                <a:solidFill>
                  <a:srgbClr val="FFFF00"/>
                </a:solidFill>
              </a:rPr>
              <a:t>GGCE</a:t>
            </a:r>
            <a:r>
              <a:rPr lang="en-GB" baseline="30000" dirty="0" smtClean="0">
                <a:solidFill>
                  <a:srgbClr val="FFFF00"/>
                </a:solidFill>
                <a:latin typeface="Zapf Dingbats"/>
                <a:ea typeface="Zapf Dingbats"/>
                <a:cs typeface="Zapf Dingbats"/>
              </a:rPr>
              <a:t>★</a:t>
            </a:r>
            <a:endParaRPr lang="en-GB" dirty="0" smtClean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chemeClr val="accent1"/>
                </a:solidFill>
              </a:rPr>
              <a:t>Gaussian Elimination</a:t>
            </a:r>
            <a:r>
              <a:rPr lang="en-GB" baseline="30000" dirty="0" smtClean="0">
                <a:solidFill>
                  <a:schemeClr val="accent1"/>
                </a:solidFill>
                <a:latin typeface="Zapf Dingbats"/>
                <a:ea typeface="Zapf Dingbats"/>
                <a:cs typeface="Zapf Dingbats"/>
              </a:rPr>
              <a:t>★</a:t>
            </a:r>
            <a:endParaRPr lang="en-GB" dirty="0" smtClean="0">
              <a:solidFill>
                <a:schemeClr val="accent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Variants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Naïve Evaluation</a:t>
            </a:r>
            <a:r>
              <a:rPr lang="en-GB" sz="3556" dirty="0" smtClean="0">
                <a:latin typeface="Arial Black"/>
              </a:rPr>
              <a:t> </a:t>
            </a:r>
            <a:br>
              <a:rPr lang="en-GB" sz="3556" dirty="0" smtClean="0">
                <a:latin typeface="Arial Black"/>
              </a:rPr>
            </a:br>
            <a:r>
              <a:rPr lang="en-GB" sz="3556" dirty="0" smtClean="0">
                <a:latin typeface="Arial Black"/>
              </a:rPr>
              <a:t>with </a:t>
            </a:r>
            <a:r>
              <a:rPr lang="en-GB" sz="3556" smtClean="0">
                <a:latin typeface="Arial Black"/>
              </a:rPr>
              <a:t>Early Abort </a:t>
            </a:r>
            <a:r>
              <a:rPr lang="en-GB" sz="3556" dirty="0" smtClean="0">
                <a:latin typeface="Arial Black"/>
              </a:rPr>
              <a:t>Strategy</a:t>
            </a:r>
            <a:endParaRPr lang="en-GB" sz="3556" dirty="0">
              <a:latin typeface="Arial Black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46216" y="1464249"/>
            <a:ext cx="2850920" cy="94593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</a:t>
            </a:r>
            <a:r>
              <a:rPr lang="en-GB" baseline="30000" dirty="0" smtClean="0"/>
              <a:t>(0)</a:t>
            </a:r>
            <a:r>
              <a:rPr lang="en-GB" dirty="0" smtClean="0"/>
              <a:t>=(F</a:t>
            </a:r>
            <a:r>
              <a:rPr lang="en-GB" baseline="-25000" dirty="0" smtClean="0"/>
              <a:t>2</a:t>
            </a:r>
            <a:r>
              <a:rPr lang="en-GB" dirty="0" smtClean="0"/>
              <a:t>)</a:t>
            </a:r>
            <a:r>
              <a:rPr lang="en-GB" baseline="30000" dirty="0" smtClean="0"/>
              <a:t>n</a:t>
            </a:r>
            <a:endParaRPr lang="en-GB" baseline="30000" dirty="0"/>
          </a:p>
        </p:txBody>
      </p:sp>
      <p:sp>
        <p:nvSpPr>
          <p:cNvPr id="30" name="Rounded Rectangle 29"/>
          <p:cNvSpPr/>
          <p:nvPr/>
        </p:nvSpPr>
        <p:spPr>
          <a:xfrm>
            <a:off x="1276437" y="2682299"/>
            <a:ext cx="790480" cy="5442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</a:t>
            </a:r>
            <a:r>
              <a:rPr lang="en-GB" baseline="30000" dirty="0" smtClean="0">
                <a:solidFill>
                  <a:schemeClr val="bg1"/>
                </a:solidFill>
              </a:rPr>
              <a:t>(0)</a:t>
            </a:r>
            <a:endParaRPr lang="en-GB" baseline="-250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>
            <a:stCxn id="29" idx="4"/>
            <a:endCxn id="30" idx="0"/>
          </p:cNvCxnSpPr>
          <p:nvPr/>
        </p:nvCxnSpPr>
        <p:spPr>
          <a:xfrm rot="16200000" flipH="1">
            <a:off x="1535617" y="2546238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6200000" flipH="1">
            <a:off x="1535616" y="3362592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83147" y="3498651"/>
            <a:ext cx="2177064" cy="596063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</a:t>
            </a:r>
            <a:r>
              <a:rPr lang="en-GB" baseline="30000" dirty="0" smtClean="0"/>
              <a:t>(1)</a:t>
            </a:r>
            <a:endParaRPr lang="en-GB" baseline="30000" dirty="0"/>
          </a:p>
        </p:txBody>
      </p:sp>
      <p:sp>
        <p:nvSpPr>
          <p:cNvPr id="37" name="Rounded Rectangle 36"/>
          <p:cNvSpPr/>
          <p:nvPr/>
        </p:nvSpPr>
        <p:spPr>
          <a:xfrm>
            <a:off x="1276438" y="4366834"/>
            <a:ext cx="790480" cy="5442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</a:t>
            </a:r>
            <a:r>
              <a:rPr lang="en-GB" baseline="30000" dirty="0" smtClean="0">
                <a:solidFill>
                  <a:schemeClr val="bg1"/>
                </a:solidFill>
              </a:rPr>
              <a:t>(1)</a:t>
            </a:r>
            <a:endParaRPr lang="en-GB" baseline="-250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>
          <a:xfrm rot="16200000" flipH="1">
            <a:off x="1535618" y="4230773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 flipH="1">
            <a:off x="1535619" y="5047127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39082" y="5183187"/>
            <a:ext cx="1665193" cy="518315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</a:t>
            </a:r>
            <a:r>
              <a:rPr lang="en-GB" baseline="30000" dirty="0" smtClean="0"/>
              <a:t>(2)</a:t>
            </a:r>
            <a:endParaRPr lang="en-GB" baseline="30000" dirty="0"/>
          </a:p>
        </p:txBody>
      </p:sp>
      <p:sp>
        <p:nvSpPr>
          <p:cNvPr id="41" name="Rounded Rectangle 40"/>
          <p:cNvSpPr/>
          <p:nvPr/>
        </p:nvSpPr>
        <p:spPr>
          <a:xfrm>
            <a:off x="1276432" y="5973622"/>
            <a:ext cx="790480" cy="5442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</a:t>
            </a:r>
            <a:r>
              <a:rPr lang="en-GB" baseline="30000" dirty="0" smtClean="0">
                <a:solidFill>
                  <a:schemeClr val="bg1"/>
                </a:solidFill>
              </a:rPr>
              <a:t>(2)</a:t>
            </a:r>
            <a:endParaRPr lang="en-GB" baseline="-25000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/>
          <p:cNvCxnSpPr>
            <a:endCxn id="41" idx="0"/>
          </p:cNvCxnSpPr>
          <p:nvPr/>
        </p:nvCxnSpPr>
        <p:spPr>
          <a:xfrm rot="16200000" flipH="1">
            <a:off x="1535612" y="5837561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H="1">
            <a:off x="1535621" y="6653914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91240" y="1276846"/>
            <a:ext cx="5284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Each vector is filtered out </a:t>
            </a:r>
          </a:p>
          <a:p>
            <a:pPr algn="ctr"/>
            <a:r>
              <a:rPr lang="en-GB" sz="2400" b="1" smtClean="0">
                <a:uFill>
                  <a:solidFill>
                    <a:schemeClr val="tx1"/>
                  </a:solidFill>
                </a:uFill>
                <a:latin typeface="Arial Black"/>
              </a:rPr>
              <a:t>with probability </a:t>
            </a:r>
            <a:r>
              <a:rPr lang="en-GB" sz="2400" b="1" dirty="0" smtClean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1/2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43640" y="2682552"/>
            <a:ext cx="5284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Each vector is examined by </a:t>
            </a:r>
          </a:p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about</a:t>
            </a:r>
            <a:r>
              <a:rPr lang="en-GB" sz="2400" b="1" dirty="0" smtClean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 2 filters 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on average</a:t>
            </a:r>
          </a:p>
        </p:txBody>
      </p:sp>
      <p:sp>
        <p:nvSpPr>
          <p:cNvPr id="47" name="Down Arrow 46"/>
          <p:cNvSpPr/>
          <p:nvPr/>
        </p:nvSpPr>
        <p:spPr>
          <a:xfrm>
            <a:off x="5892136" y="2232378"/>
            <a:ext cx="661728" cy="421531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3543640" y="4147967"/>
            <a:ext cx="528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Total </a:t>
            </a:r>
            <a:r>
              <a:rPr lang="en-GB" sz="2400" b="1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#(bit </a:t>
            </a:r>
            <a:r>
              <a:rPr lang="en-GB" sz="24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operations):</a:t>
            </a:r>
            <a:endParaRPr lang="en-GB" sz="2400" b="1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3863975" y="4667250"/>
          <a:ext cx="4705350" cy="1160463"/>
        </p:xfrm>
        <a:graphic>
          <a:graphicData uri="http://schemas.openxmlformats.org/presentationml/2006/ole">
            <p:oleObj spid="_x0000_s67586" name="Equation" r:id="rId3" imgW="1854200" imgH="457200" progId="Equation.3">
              <p:embed/>
            </p:oleObj>
          </a:graphicData>
        </a:graphic>
      </p:graphicFrame>
      <p:sp>
        <p:nvSpPr>
          <p:cNvPr id="21" name="Down Arrow 20"/>
          <p:cNvSpPr/>
          <p:nvPr/>
        </p:nvSpPr>
        <p:spPr>
          <a:xfrm>
            <a:off x="5892136" y="3562151"/>
            <a:ext cx="661728" cy="421531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Motivation</a:t>
            </a:r>
            <a:endParaRPr lang="en-GB" dirty="0">
              <a:latin typeface="Arial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0999" y="29350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 Black"/>
              </a:rPr>
              <a:t>Existing Solvers (XL, F</a:t>
            </a:r>
            <a:r>
              <a:rPr lang="en-GB" sz="2400" b="1" baseline="-25000" dirty="0" smtClean="0">
                <a:latin typeface="Arial Black"/>
              </a:rPr>
              <a:t>4</a:t>
            </a:r>
            <a:r>
              <a:rPr lang="en-GB" sz="2400" b="1" dirty="0" smtClean="0">
                <a:latin typeface="Arial Black"/>
              </a:rPr>
              <a:t>/F</a:t>
            </a:r>
            <a:r>
              <a:rPr lang="en-GB" sz="2400" b="1" baseline="-25000" dirty="0" smtClean="0">
                <a:latin typeface="Arial Black"/>
              </a:rPr>
              <a:t>5</a:t>
            </a:r>
            <a:r>
              <a:rPr lang="en-GB" sz="2400" b="1" dirty="0" smtClean="0">
                <a:latin typeface="Arial Black"/>
              </a:rPr>
              <a:t>, etc)</a:t>
            </a:r>
            <a:endParaRPr lang="en-GB" sz="2400" b="1" dirty="0">
              <a:latin typeface="Arial Black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94470" y="3396725"/>
            <a:ext cx="9130529" cy="1800000"/>
          </a:xfrm>
        </p:spPr>
        <p:txBody>
          <a:bodyPr>
            <a:normAutofit/>
          </a:bodyPr>
          <a:lstStyle/>
          <a:p>
            <a:r>
              <a:rPr lang="en-GB" sz="2400" b="1" dirty="0" smtClean="0">
                <a:latin typeface="Arial"/>
              </a:rPr>
              <a:t>Efficient for systems with defects, but not for </a:t>
            </a:r>
            <a:r>
              <a:rPr lang="en-GB" sz="2400" b="1" dirty="0" smtClean="0">
                <a:solidFill>
                  <a:srgbClr val="FF0000"/>
                </a:solidFill>
                <a:latin typeface="Arial"/>
              </a:rPr>
              <a:t>generic systems</a:t>
            </a:r>
          </a:p>
          <a:p>
            <a:r>
              <a:rPr lang="en-GB" sz="2400" b="1" dirty="0" smtClean="0">
                <a:latin typeface="Arial"/>
              </a:rPr>
              <a:t>Do not take </a:t>
            </a:r>
            <a:r>
              <a:rPr lang="en-GB" sz="2400" b="1" dirty="0" smtClean="0">
                <a:solidFill>
                  <a:srgbClr val="FF0000"/>
                </a:solidFill>
                <a:latin typeface="Arial"/>
              </a:rPr>
              <a:t>exhaustive-search </a:t>
            </a:r>
            <a:r>
              <a:rPr lang="en-GB" sz="2400" b="1" dirty="0" smtClean="0">
                <a:latin typeface="Arial"/>
              </a:rPr>
              <a:t>approach</a:t>
            </a:r>
            <a:endParaRPr lang="en-GB" sz="2400" b="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0872"/>
            <a:ext cx="8229600" cy="33399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On nVidia GPUs, with CUDA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Flow Path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Register Usage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Unrolling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Testing with Fast Conditional Move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On x86-64 CPUs, with SSE2 Intrinsics</a:t>
            </a:r>
            <a:endParaRPr lang="en-GB" dirty="0" smtClean="0">
              <a:solidFill>
                <a:schemeClr val="accent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Implementation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Flow Path</a:t>
            </a:r>
            <a:endParaRPr lang="en-GB" dirty="0">
              <a:latin typeface="Arial Black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387600" y="4622800"/>
            <a:ext cx="4380534" cy="180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Naïve Eval.</a:t>
            </a:r>
            <a:endParaRPr lang="en-GB" sz="2400" dirty="0">
              <a:solidFill>
                <a:schemeClr val="tx1"/>
              </a:solidFill>
            </a:endParaRP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/>
        </p:nvGraphicFramePr>
        <p:xfrm>
          <a:off x="1954213" y="4686300"/>
          <a:ext cx="469900" cy="1765300"/>
        </p:xfrm>
        <a:graphic>
          <a:graphicData uri="http://schemas.openxmlformats.org/presentationml/2006/ole">
            <p:oleObj spid="_x0000_s234500" name="Equation" r:id="rId3" imgW="165100" imgH="203200" progId="Equation.3">
              <p:embed/>
            </p:oleObj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524000" y="5332968"/>
            <a:ext cx="43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32</a:t>
            </a:r>
            <a:endParaRPr lang="en-GB" dirty="0"/>
          </a:p>
        </p:txBody>
      </p:sp>
      <p:sp>
        <p:nvSpPr>
          <p:cNvPr id="29" name="Rounded Rectangle 28"/>
          <p:cNvSpPr/>
          <p:nvPr/>
        </p:nvSpPr>
        <p:spPr>
          <a:xfrm>
            <a:off x="2387600" y="1581210"/>
            <a:ext cx="4380534" cy="1803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Partial Eval. + </a:t>
            </a:r>
            <a:r>
              <a:rPr lang="en-GB" sz="2400" b="1" dirty="0" smtClean="0">
                <a:solidFill>
                  <a:schemeClr val="tx1"/>
                </a:solidFill>
              </a:rPr>
              <a:t>GGCE</a:t>
            </a:r>
            <a:endParaRPr lang="en-GB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4"/>
          <p:cNvGraphicFramePr>
            <a:graphicFrameLocks noChangeAspect="1"/>
          </p:cNvGraphicFramePr>
          <p:nvPr/>
        </p:nvGraphicFramePr>
        <p:xfrm>
          <a:off x="1954213" y="1619310"/>
          <a:ext cx="469900" cy="1765300"/>
        </p:xfrm>
        <a:graphic>
          <a:graphicData uri="http://schemas.openxmlformats.org/presentationml/2006/ole">
            <p:oleObj spid="_x0000_s234501" name="Equation" r:id="rId4" imgW="165100" imgH="203200" progId="Equation.3">
              <p:embed/>
            </p:oleObj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524000" y="2100878"/>
            <a:ext cx="43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32</a:t>
            </a:r>
            <a:endParaRPr lang="en-GB" dirty="0"/>
          </a:p>
        </p:txBody>
      </p:sp>
      <p:sp>
        <p:nvSpPr>
          <p:cNvPr id="27" name="Down Arrow 26"/>
          <p:cNvSpPr/>
          <p:nvPr/>
        </p:nvSpPr>
        <p:spPr>
          <a:xfrm>
            <a:off x="4433878" y="3257610"/>
            <a:ext cx="409556" cy="40554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>
            <a:off x="4433878" y="4458557"/>
            <a:ext cx="409556" cy="40554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3556512" y="3726653"/>
            <a:ext cx="2177064" cy="596063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Sols</a:t>
            </a:r>
            <a:endParaRPr lang="en-GB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Flow Path</a:t>
            </a:r>
            <a:endParaRPr lang="en-GB" dirty="0">
              <a:latin typeface="Arial Black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714377" y="1658623"/>
            <a:ext cx="1154883" cy="7169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f</a:t>
            </a:r>
            <a:r>
              <a:rPr lang="en-GB" sz="2000" baseline="30000" dirty="0" smtClean="0">
                <a:solidFill>
                  <a:schemeClr val="tx1"/>
                </a:solidFill>
              </a:rPr>
              <a:t>(0) </a:t>
            </a:r>
            <a:r>
              <a:rPr lang="en-GB" sz="2000" dirty="0" smtClean="0">
                <a:solidFill>
                  <a:schemeClr val="tx1"/>
                </a:solidFill>
              </a:rPr>
              <a:t>~ f</a:t>
            </a:r>
            <a:r>
              <a:rPr lang="en-GB" sz="2000" baseline="30000" dirty="0" smtClean="0">
                <a:solidFill>
                  <a:schemeClr val="tx1"/>
                </a:solidFill>
              </a:rPr>
              <a:t>(31)</a:t>
            </a:r>
            <a:endParaRPr lang="en-GB" sz="2000" dirty="0" smtClean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34489" y="2869339"/>
            <a:ext cx="693565" cy="4608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≤d-1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7" idx="2"/>
            <a:endCxn id="28" idx="0"/>
          </p:cNvCxnSpPr>
          <p:nvPr/>
        </p:nvCxnSpPr>
        <p:spPr>
          <a:xfrm rot="5400000">
            <a:off x="3339644" y="1917163"/>
            <a:ext cx="493805" cy="1410547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3341035" y="2869343"/>
            <a:ext cx="694800" cy="4608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≤d-1</a:t>
            </a:r>
          </a:p>
        </p:txBody>
      </p:sp>
      <p:cxnSp>
        <p:nvCxnSpPr>
          <p:cNvPr id="31" name="Straight Arrow Connector 30"/>
          <p:cNvCxnSpPr>
            <a:stCxn id="27" idx="2"/>
            <a:endCxn id="30" idx="0"/>
          </p:cNvCxnSpPr>
          <p:nvPr/>
        </p:nvCxnSpPr>
        <p:spPr>
          <a:xfrm rot="5400000">
            <a:off x="3743223" y="2320746"/>
            <a:ext cx="493809" cy="60338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162297" y="2870137"/>
            <a:ext cx="694800" cy="4608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≤d-1</a:t>
            </a:r>
          </a:p>
        </p:txBody>
      </p:sp>
      <p:cxnSp>
        <p:nvCxnSpPr>
          <p:cNvPr id="33" name="Straight Arrow Connector 32"/>
          <p:cNvCxnSpPr>
            <a:stCxn id="27" idx="2"/>
            <a:endCxn id="32" idx="0"/>
          </p:cNvCxnSpPr>
          <p:nvPr/>
        </p:nvCxnSpPr>
        <p:spPr>
          <a:xfrm rot="16200000" flipH="1">
            <a:off x="4153457" y="2513896"/>
            <a:ext cx="494603" cy="21787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116" idx="0"/>
          </p:cNvCxnSpPr>
          <p:nvPr/>
        </p:nvCxnSpPr>
        <p:spPr>
          <a:xfrm rot="16200000" flipH="1">
            <a:off x="4771901" y="1895452"/>
            <a:ext cx="494603" cy="145476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4921096" y="3058079"/>
          <a:ext cx="424512" cy="98286"/>
        </p:xfrm>
        <a:graphic>
          <a:graphicData uri="http://schemas.openxmlformats.org/presentationml/2006/ole">
            <p:oleObj spid="_x0000_s159750" name="Equation" r:id="rId4" imgW="165100" imgH="38100" progId="Equation.3">
              <p:embed/>
            </p:oleObj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393809" y="1358130"/>
            <a:ext cx="7019757" cy="215347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/>
          <p:cNvSpPr/>
          <p:nvPr/>
        </p:nvSpPr>
        <p:spPr>
          <a:xfrm>
            <a:off x="423601" y="3809641"/>
            <a:ext cx="7019757" cy="2834464"/>
          </a:xfrm>
          <a:prstGeom prst="roundRect">
            <a:avLst/>
          </a:prstGeom>
          <a:noFill/>
          <a:ln w="381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>
            <a:stCxn id="28" idx="2"/>
            <a:endCxn id="120" idx="0"/>
          </p:cNvCxnSpPr>
          <p:nvPr/>
        </p:nvCxnSpPr>
        <p:spPr>
          <a:xfrm rot="5400000">
            <a:off x="2563988" y="3647492"/>
            <a:ext cx="63456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0" idx="2"/>
            <a:endCxn id="121" idx="0"/>
          </p:cNvCxnSpPr>
          <p:nvPr/>
        </p:nvCxnSpPr>
        <p:spPr>
          <a:xfrm rot="5400000">
            <a:off x="3371151" y="3647496"/>
            <a:ext cx="63456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6" idx="2"/>
            <a:endCxn id="123" idx="0"/>
          </p:cNvCxnSpPr>
          <p:nvPr/>
        </p:nvCxnSpPr>
        <p:spPr>
          <a:xfrm rot="5400000">
            <a:off x="5429301" y="3648290"/>
            <a:ext cx="63456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32687" y="4941840"/>
            <a:ext cx="7019757" cy="22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87276" y="4548243"/>
            <a:ext cx="195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smtClean="0"/>
              <a:t>Global </a:t>
            </a:r>
            <a:r>
              <a:rPr lang="en-GB" b="1" dirty="0" smtClean="0"/>
              <a:t>Memory</a:t>
            </a:r>
            <a:endParaRPr lang="en-GB" b="1" dirty="0"/>
          </a:p>
        </p:txBody>
      </p:sp>
      <p:graphicFrame>
        <p:nvGraphicFramePr>
          <p:cNvPr id="56" name="Content Placeholder 3"/>
          <p:cNvGraphicFramePr>
            <a:graphicFrameLocks/>
          </p:cNvGraphicFramePr>
          <p:nvPr/>
        </p:nvGraphicFramePr>
        <p:xfrm>
          <a:off x="889322" y="5117317"/>
          <a:ext cx="805920" cy="133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60"/>
                <a:gridCol w="402960"/>
              </a:tblGrid>
              <a:tr h="2661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MP</a:t>
                      </a:r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8" name="Content Placeholder 3"/>
          <p:cNvGraphicFramePr>
            <a:graphicFrameLocks/>
          </p:cNvGraphicFramePr>
          <p:nvPr/>
        </p:nvGraphicFramePr>
        <p:xfrm>
          <a:off x="1824697" y="5117317"/>
          <a:ext cx="805920" cy="133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60"/>
                <a:gridCol w="402960"/>
              </a:tblGrid>
              <a:tr h="2661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MP</a:t>
                      </a:r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9" name="Content Placeholder 3"/>
          <p:cNvGraphicFramePr>
            <a:graphicFrameLocks/>
          </p:cNvGraphicFramePr>
          <p:nvPr/>
        </p:nvGraphicFramePr>
        <p:xfrm>
          <a:off x="3353057" y="5117317"/>
          <a:ext cx="805920" cy="133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60"/>
                <a:gridCol w="402960"/>
              </a:tblGrid>
              <a:tr h="2661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MP</a:t>
                      </a:r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  <a:tr h="26615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9754" name="Object 10"/>
          <p:cNvGraphicFramePr>
            <a:graphicFrameLocks noChangeAspect="1"/>
          </p:cNvGraphicFramePr>
          <p:nvPr/>
        </p:nvGraphicFramePr>
        <p:xfrm>
          <a:off x="2804192" y="5772878"/>
          <a:ext cx="423862" cy="98425"/>
        </p:xfrm>
        <a:graphic>
          <a:graphicData uri="http://schemas.openxmlformats.org/presentationml/2006/ole">
            <p:oleObj spid="_x0000_s159754" name="Equation" r:id="rId5" imgW="165100" imgH="38100" progId="Equation.3">
              <p:embed/>
            </p:oleObj>
          </a:graphicData>
        </a:graphic>
      </p:graphicFrame>
      <p:cxnSp>
        <p:nvCxnSpPr>
          <p:cNvPr id="62" name="Straight Connector 61"/>
          <p:cNvCxnSpPr/>
          <p:nvPr/>
        </p:nvCxnSpPr>
        <p:spPr>
          <a:xfrm rot="16200000" flipH="1">
            <a:off x="1750364" y="4387048"/>
            <a:ext cx="115481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450520" y="3963185"/>
            <a:ext cx="591175" cy="4608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Sols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50337" y="4548243"/>
            <a:ext cx="195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800000"/>
                </a:solidFill>
              </a:rPr>
              <a:t>Constant Memory</a:t>
            </a:r>
            <a:endParaRPr lang="en-GB" b="1" dirty="0">
              <a:solidFill>
                <a:srgbClr val="80000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104067" y="3963982"/>
            <a:ext cx="591175" cy="4608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</a:t>
            </a:r>
            <a:endParaRPr lang="en-GB" dirty="0"/>
          </a:p>
        </p:txBody>
      </p:sp>
      <p:cxnSp>
        <p:nvCxnSpPr>
          <p:cNvPr id="69" name="Straight Arrow Connector 68"/>
          <p:cNvCxnSpPr>
            <a:stCxn id="27" idx="2"/>
            <a:endCxn id="71" idx="0"/>
          </p:cNvCxnSpPr>
          <p:nvPr/>
        </p:nvCxnSpPr>
        <p:spPr>
          <a:xfrm rot="5400000">
            <a:off x="2598436" y="1176753"/>
            <a:ext cx="494602" cy="2892164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1104067" y="2870136"/>
            <a:ext cx="591175" cy="4608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endCxn id="68" idx="0"/>
          </p:cNvCxnSpPr>
          <p:nvPr/>
        </p:nvCxnSpPr>
        <p:spPr>
          <a:xfrm rot="5400000">
            <a:off x="1083961" y="3646700"/>
            <a:ext cx="63297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2" idx="2"/>
            <a:endCxn id="122" idx="0"/>
          </p:cNvCxnSpPr>
          <p:nvPr/>
        </p:nvCxnSpPr>
        <p:spPr>
          <a:xfrm rot="5400000">
            <a:off x="4192413" y="3648290"/>
            <a:ext cx="63456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5399185" y="2870137"/>
            <a:ext cx="694800" cy="4608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≤d-1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2534488" y="3964777"/>
            <a:ext cx="693565" cy="4608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≤d-1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3341034" y="3964781"/>
            <a:ext cx="694800" cy="4608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≤d-1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4162296" y="3965575"/>
            <a:ext cx="694800" cy="4608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≤d-1</a:t>
            </a:r>
          </a:p>
        </p:txBody>
      </p:sp>
      <p:sp>
        <p:nvSpPr>
          <p:cNvPr id="123" name="Rounded Rectangle 122"/>
          <p:cNvSpPr/>
          <p:nvPr/>
        </p:nvSpPr>
        <p:spPr>
          <a:xfrm>
            <a:off x="5399184" y="3965575"/>
            <a:ext cx="694800" cy="4608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≤d-1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456379" y="1593833"/>
            <a:ext cx="173711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u="sng" dirty="0" smtClean="0">
                <a:latin typeface="Arial Black"/>
              </a:rPr>
              <a:t>Step 1.</a:t>
            </a:r>
          </a:p>
          <a:p>
            <a:r>
              <a:rPr lang="en-GB" dirty="0" smtClean="0">
                <a:latin typeface="Arial Black"/>
              </a:rPr>
              <a:t>Partial Eval.</a:t>
            </a:r>
            <a:endParaRPr lang="en-GB" dirty="0"/>
          </a:p>
        </p:txBody>
      </p:sp>
      <p:sp>
        <p:nvSpPr>
          <p:cNvPr id="133" name="Rectangle 132"/>
          <p:cNvSpPr/>
          <p:nvPr/>
        </p:nvSpPr>
        <p:spPr>
          <a:xfrm>
            <a:off x="-81234" y="3180745"/>
            <a:ext cx="153761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u="sng" dirty="0" smtClean="0">
                <a:latin typeface="Arial Black"/>
              </a:rPr>
              <a:t>Step 2.</a:t>
            </a:r>
          </a:p>
          <a:p>
            <a:r>
              <a:rPr lang="en-GB" dirty="0" err="1" smtClean="0">
                <a:latin typeface="Arial Black"/>
              </a:rPr>
              <a:t>Mem</a:t>
            </a:r>
            <a:r>
              <a:rPr lang="en-GB" dirty="0" smtClean="0">
                <a:latin typeface="Arial Black"/>
              </a:rPr>
              <a:t> copy</a:t>
            </a:r>
            <a:endParaRPr lang="en-GB" dirty="0"/>
          </a:p>
        </p:txBody>
      </p:sp>
      <p:sp>
        <p:nvSpPr>
          <p:cNvPr id="134" name="Rectangle 133"/>
          <p:cNvSpPr/>
          <p:nvPr/>
        </p:nvSpPr>
        <p:spPr>
          <a:xfrm>
            <a:off x="4469205" y="5478888"/>
            <a:ext cx="2944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u="sng" dirty="0" smtClean="0">
                <a:latin typeface="Arial Black"/>
              </a:rPr>
              <a:t>Step 3.</a:t>
            </a:r>
          </a:p>
          <a:p>
            <a:r>
              <a:rPr lang="en-GB" dirty="0" smtClean="0">
                <a:latin typeface="Arial Black"/>
              </a:rPr>
              <a:t>GGCE for each thread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092950" y="3155345"/>
            <a:ext cx="217138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u="sng" dirty="0" smtClean="0">
                <a:latin typeface="Arial Black"/>
              </a:rPr>
              <a:t>Step 4.</a:t>
            </a:r>
          </a:p>
          <a:p>
            <a:r>
              <a:rPr lang="en-GB" dirty="0" smtClean="0">
                <a:latin typeface="Arial Black"/>
              </a:rPr>
              <a:t>Mem copy back</a:t>
            </a:r>
            <a:endParaRPr lang="en-GB" dirty="0"/>
          </a:p>
        </p:txBody>
      </p:sp>
      <p:cxnSp>
        <p:nvCxnSpPr>
          <p:cNvPr id="137" name="Straight Arrow Connector 136"/>
          <p:cNvCxnSpPr>
            <a:stCxn id="63" idx="0"/>
          </p:cNvCxnSpPr>
          <p:nvPr/>
        </p:nvCxnSpPr>
        <p:spPr>
          <a:xfrm rot="5400000" flipH="1" flipV="1">
            <a:off x="6432491" y="3644624"/>
            <a:ext cx="632179" cy="4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/>
          <p:cNvSpPr/>
          <p:nvPr/>
        </p:nvSpPr>
        <p:spPr>
          <a:xfrm>
            <a:off x="6450520" y="2870139"/>
            <a:ext cx="591175" cy="46086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Sols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345608" y="1464643"/>
            <a:ext cx="2781606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u="sng" dirty="0" smtClean="0">
                <a:latin typeface="Arial Black"/>
              </a:rPr>
              <a:t>Step 5.</a:t>
            </a:r>
          </a:p>
          <a:p>
            <a:r>
              <a:rPr lang="en-GB" dirty="0" smtClean="0">
                <a:latin typeface="Arial Black"/>
              </a:rPr>
              <a:t>Check for the </a:t>
            </a:r>
          </a:p>
          <a:p>
            <a:r>
              <a:rPr lang="en-GB" dirty="0" smtClean="0">
                <a:latin typeface="Arial Black"/>
              </a:rPr>
              <a:t>remaining equations</a:t>
            </a:r>
            <a:endParaRPr lang="en-GB" dirty="0"/>
          </a:p>
        </p:txBody>
      </p:sp>
      <p:sp>
        <p:nvSpPr>
          <p:cNvPr id="141" name="Rounded Rectangle 140"/>
          <p:cNvSpPr/>
          <p:nvPr/>
        </p:nvSpPr>
        <p:spPr>
          <a:xfrm>
            <a:off x="7771524" y="1358130"/>
            <a:ext cx="1104067" cy="6738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CPU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7771524" y="5970235"/>
            <a:ext cx="1104067" cy="67387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GPU</a:t>
            </a: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159757" name="Object 13"/>
          <p:cNvGraphicFramePr>
            <a:graphicFrameLocks noChangeAspect="1"/>
          </p:cNvGraphicFramePr>
          <p:nvPr/>
        </p:nvGraphicFramePr>
        <p:xfrm>
          <a:off x="4921745" y="4179734"/>
          <a:ext cx="423863" cy="98425"/>
        </p:xfrm>
        <a:graphic>
          <a:graphicData uri="http://schemas.openxmlformats.org/presentationml/2006/ole">
            <p:oleObj spid="_x0000_s159757" name="Equation" r:id="rId6" imgW="165100" imgH="381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/>
          </a:bodyPr>
          <a:lstStyle/>
          <a:p>
            <a:r>
              <a:rPr lang="en-GB" dirty="0" smtClean="0">
                <a:latin typeface="Arial Black"/>
              </a:rPr>
              <a:t>Flow Path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56015" y="2288494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551190" y="2325158"/>
          <a:ext cx="504825" cy="2966720"/>
        </p:xfrm>
        <a:graphic>
          <a:graphicData uri="http://schemas.openxmlformats.org/presentationml/2006/ole">
            <p:oleObj spid="_x0000_s332802" name="Equation" r:id="rId4" imgW="165100" imgH="203200" progId="Equation.3">
              <p:embed/>
            </p:oleObj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40745" y="3518156"/>
            <a:ext cx="82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32</a:t>
            </a:r>
            <a:endParaRPr lang="en-US" sz="24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787199" y="2288494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489348" y="2288494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2115220" y="1915583"/>
          <a:ext cx="306387" cy="409575"/>
        </p:xfrm>
        <a:graphic>
          <a:graphicData uri="http://schemas.openxmlformats.org/presentationml/2006/ole">
            <p:oleObj spid="_x0000_s332803" name="Equation" r:id="rId5" imgW="152400" imgH="203200" progId="Equation.3">
              <p:embed/>
            </p:oleObj>
          </a:graphicData>
        </a:graphic>
      </p:graphicFrame>
      <p:graphicFrame>
        <p:nvGraphicFramePr>
          <p:cNvPr id="169988" name="Object 4"/>
          <p:cNvGraphicFramePr>
            <a:graphicFrameLocks noChangeAspect="1"/>
          </p:cNvGraphicFramePr>
          <p:nvPr/>
        </p:nvGraphicFramePr>
        <p:xfrm>
          <a:off x="2853294" y="1913995"/>
          <a:ext cx="255587" cy="358775"/>
        </p:xfrm>
        <a:graphic>
          <a:graphicData uri="http://schemas.openxmlformats.org/presentationml/2006/ole">
            <p:oleObj spid="_x0000_s332804" name="Equation" r:id="rId6" imgW="127000" imgH="177800" progId="Equation.3">
              <p:embed/>
            </p:oleObj>
          </a:graphicData>
        </a:graphic>
      </p:graphicFrame>
      <p:graphicFrame>
        <p:nvGraphicFramePr>
          <p:cNvPr id="169989" name="Object 5"/>
          <p:cNvGraphicFramePr>
            <a:graphicFrameLocks noChangeAspect="1"/>
          </p:cNvGraphicFramePr>
          <p:nvPr/>
        </p:nvGraphicFramePr>
        <p:xfrm>
          <a:off x="3489348" y="1915583"/>
          <a:ext cx="331787" cy="409575"/>
        </p:xfrm>
        <a:graphic>
          <a:graphicData uri="http://schemas.openxmlformats.org/presentationml/2006/ole">
            <p:oleObj spid="_x0000_s332805" name="Equation" r:id="rId7" imgW="165100" imgH="203200" progId="Equation.3">
              <p:embed/>
            </p:oleObj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292601" y="2316060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023785" y="2316060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725934" y="2316060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5262222" y="1991783"/>
          <a:ext cx="433387" cy="204787"/>
        </p:xfrm>
        <a:graphic>
          <a:graphicData uri="http://schemas.openxmlformats.org/presentationml/2006/ole">
            <p:oleObj spid="_x0000_s332806" name="Equation" r:id="rId8" imgW="215900" imgH="101600" progId="Equation.3">
              <p:embed/>
            </p:oleObj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6082959" y="1940983"/>
          <a:ext cx="280988" cy="357187"/>
        </p:xfrm>
        <a:graphic>
          <a:graphicData uri="http://schemas.openxmlformats.org/presentationml/2006/ole">
            <p:oleObj spid="_x0000_s332807" name="Equation" r:id="rId9" imgW="139700" imgH="177800" progId="Equation.3">
              <p:embed/>
            </p:oleObj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/>
        </p:nvGraphicFramePr>
        <p:xfrm>
          <a:off x="6748122" y="1915583"/>
          <a:ext cx="357187" cy="409575"/>
        </p:xfrm>
        <a:graphic>
          <a:graphicData uri="http://schemas.openxmlformats.org/presentationml/2006/ole">
            <p:oleObj spid="_x0000_s332808" name="Equation" r:id="rId10" imgW="177800" imgH="203200" progId="Equation.3">
              <p:embed/>
            </p:oleObj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4091983" y="3575876"/>
          <a:ext cx="482600" cy="111125"/>
        </p:xfrm>
        <a:graphic>
          <a:graphicData uri="http://schemas.openxmlformats.org/presentationml/2006/ole">
            <p:oleObj spid="_x0000_s332809" name="Equation" r:id="rId11" imgW="165100" imgH="38100" progId="Equation.3">
              <p:embed/>
            </p:oleObj>
          </a:graphicData>
        </a:graphic>
      </p:graphicFrame>
      <p:graphicFrame>
        <p:nvGraphicFramePr>
          <p:cNvPr id="169997" name="Object 13"/>
          <p:cNvGraphicFramePr>
            <a:graphicFrameLocks noChangeAspect="1"/>
          </p:cNvGraphicFramePr>
          <p:nvPr/>
        </p:nvGraphicFramePr>
        <p:xfrm>
          <a:off x="7300710" y="3575875"/>
          <a:ext cx="482600" cy="111125"/>
        </p:xfrm>
        <a:graphic>
          <a:graphicData uri="http://schemas.openxmlformats.org/presentationml/2006/ole">
            <p:oleObj spid="_x0000_s332810" name="Equation" r:id="rId12" imgW="165100" imgH="38100" progId="Equation.3">
              <p:embed/>
            </p:oleObj>
          </a:graphicData>
        </a:graphic>
      </p:graphicFrame>
      <p:sp>
        <p:nvSpPr>
          <p:cNvPr id="35" name="Right Bracket 34"/>
          <p:cNvSpPr/>
          <p:nvPr/>
        </p:nvSpPr>
        <p:spPr>
          <a:xfrm>
            <a:off x="3338641" y="4346945"/>
            <a:ext cx="153586" cy="2283595"/>
          </a:xfrm>
          <a:prstGeom prst="rightBracke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ight Bracket 35"/>
          <p:cNvSpPr/>
          <p:nvPr/>
        </p:nvSpPr>
        <p:spPr>
          <a:xfrm>
            <a:off x="6539998" y="4346945"/>
            <a:ext cx="153586" cy="2283595"/>
          </a:xfrm>
          <a:prstGeom prst="rightBracke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615561" y="5650584"/>
            <a:ext cx="191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</a:rPr>
              <a:t>coefficients</a:t>
            </a:r>
            <a:endParaRPr lang="en-US" dirty="0">
              <a:latin typeface="Arial Black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47079" y="5650584"/>
            <a:ext cx="25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 Black"/>
              </a:rPr>
              <a:t>Runtime variables</a:t>
            </a:r>
            <a:endParaRPr lang="en-US" dirty="0">
              <a:latin typeface="Arial Blac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" y="6265810"/>
            <a:ext cx="9143999" cy="40011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 Black"/>
              </a:rPr>
              <a:t>Solve </a:t>
            </a:r>
            <a:r>
              <a:rPr lang="en-US" sz="2000" b="1" dirty="0" smtClean="0">
                <a:solidFill>
                  <a:srgbClr val="FF0000"/>
                </a:solidFill>
                <a:latin typeface="Arial Black"/>
              </a:rPr>
              <a:t>32</a:t>
            </a:r>
            <a:r>
              <a:rPr lang="en-US" sz="2000" b="1" dirty="0" smtClean="0">
                <a:latin typeface="Arial Black"/>
              </a:rPr>
              <a:t> equations by GGCE to fit the </a:t>
            </a:r>
            <a:r>
              <a:rPr lang="en-US" sz="2000" b="1" dirty="0" smtClean="0">
                <a:solidFill>
                  <a:srgbClr val="FF0000"/>
                </a:solidFill>
                <a:latin typeface="Arial Black"/>
              </a:rPr>
              <a:t>size of registers</a:t>
            </a:r>
            <a:endParaRPr lang="en-GB" sz="2000" b="1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" y="1285854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 Black"/>
              </a:rPr>
              <a:t>bit slicing </a:t>
            </a:r>
            <a:r>
              <a:rPr lang="en-GB" sz="2400" b="1" dirty="0" smtClean="0">
                <a:latin typeface="Arial"/>
              </a:rPr>
              <a:t>for GGCE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Register Usage</a:t>
            </a:r>
            <a:endParaRPr lang="en-GB" dirty="0">
              <a:latin typeface="Arial Black"/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2616201" y="2213884"/>
          <a:ext cx="4521200" cy="287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865192" y="1625713"/>
            <a:ext cx="673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800000"/>
                </a:solidFill>
                <a:latin typeface="Arial"/>
              </a:rPr>
              <a:t>Scarcity of registers </a:t>
            </a:r>
            <a:r>
              <a:rPr lang="en-GB" sz="2000" dirty="0" smtClean="0">
                <a:latin typeface="Arial"/>
              </a:rPr>
              <a:t>can be a serious problem when </a:t>
            </a:r>
            <a:r>
              <a:rPr lang="en-GB" sz="2000" dirty="0" err="1" smtClean="0">
                <a:latin typeface="Arial"/>
              </a:rPr>
              <a:t>d</a:t>
            </a:r>
            <a:r>
              <a:rPr lang="en-GB" sz="2000" dirty="0" smtClean="0">
                <a:latin typeface="Arial"/>
              </a:rPr>
              <a:t>&gt;2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83325" y="5105400"/>
            <a:ext cx="1104067" cy="6738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Our Solution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6265810"/>
            <a:ext cx="9143999" cy="461665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/>
              </a:rPr>
              <a:t>But why should it necessarily work well?</a:t>
            </a:r>
            <a:endParaRPr lang="en-GB" sz="2400" b="1" dirty="0">
              <a:solidFill>
                <a:srgbClr val="800000"/>
              </a:solid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5192" y="5084084"/>
            <a:ext cx="6732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/>
              </a:rPr>
              <a:t>Save the registers for the most frequently used variables. In other words, we do </a:t>
            </a:r>
            <a:r>
              <a:rPr lang="en-GB" sz="2000" b="1" dirty="0" smtClean="0">
                <a:solidFill>
                  <a:srgbClr val="800000"/>
                </a:solidFill>
                <a:latin typeface="Arial"/>
              </a:rPr>
              <a:t>caching</a:t>
            </a:r>
            <a:r>
              <a:rPr lang="en-GB" sz="2000" dirty="0" smtClean="0">
                <a:latin typeface="Arial"/>
              </a:rPr>
              <a:t>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3325" y="1520029"/>
            <a:ext cx="1104067" cy="67387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Problem</a:t>
            </a:r>
            <a:endParaRPr lang="en-GB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Register Usage</a:t>
            </a:r>
            <a:endParaRPr lang="en-GB" dirty="0">
              <a:latin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4198807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There exists</a:t>
            </a:r>
            <a:r>
              <a:rPr lang="en-GB" sz="24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GB" sz="2400" b="1" dirty="0" smtClean="0">
                <a:solidFill>
                  <a:srgbClr val="FF0000"/>
                </a:solidFill>
                <a:latin typeface="Arial Black"/>
              </a:rPr>
              <a:t>strong bias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in probabilities of </a:t>
            </a:r>
          </a:p>
          <a:p>
            <a:pPr algn="ctr"/>
            <a:r>
              <a:rPr lang="en-GB" sz="2400" b="1" dirty="0" smtClean="0">
                <a:latin typeface="Arial"/>
              </a:rPr>
              <a:t>accessing each differential</a:t>
            </a:r>
            <a:endParaRPr lang="en-GB" sz="2400" b="1" u="sng" baseline="-25000" dirty="0" smtClean="0">
              <a:solidFill>
                <a:srgbClr val="FF0000"/>
              </a:solidFill>
              <a:uFill>
                <a:solidFill>
                  <a:schemeClr val="tx1"/>
                </a:solidFill>
              </a:uFill>
              <a:latin typeface="Aria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24000" y="538105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1282700"/>
                <a:gridCol w="20447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Diff</a:t>
                      </a:r>
                      <a:r>
                        <a:rPr lang="en-GB" baseline="0" dirty="0" smtClean="0"/>
                        <a:t> type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amount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portion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dirty="0" smtClean="0"/>
                        <a:t>(</a:t>
                      </a:r>
                      <a:r>
                        <a:rPr lang="en-GB" dirty="0" err="1" smtClean="0"/>
                        <a:t>n</a:t>
                      </a:r>
                      <a:r>
                        <a:rPr lang="en-GB" dirty="0" smtClean="0"/>
                        <a:t>=16)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probability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aseline="0" dirty="0" err="1" smtClean="0"/>
                        <a:t>d</a:t>
                      </a:r>
                      <a:r>
                        <a:rPr lang="en-GB" baseline="-25000" dirty="0" err="1" smtClean="0"/>
                        <a:t>i,j</a:t>
                      </a:r>
                      <a:endParaRPr lang="en-GB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0.30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0.98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aseline="0" dirty="0" err="1" smtClean="0"/>
                        <a:t>d</a:t>
                      </a:r>
                      <a:r>
                        <a:rPr lang="en-GB" baseline="-25000" dirty="0" err="1" smtClean="0"/>
                        <a:t>i,j,k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0.77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4851400" y="1333500"/>
          <a:ext cx="4064000" cy="264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/>
          <p:nvPr/>
        </p:nvGraphicFramePr>
        <p:xfrm>
          <a:off x="279400" y="1333500"/>
          <a:ext cx="4102100" cy="264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Unrolling</a:t>
            </a:r>
            <a:endParaRPr lang="en-GB" dirty="0">
              <a:latin typeface="Arial Black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88089" y="2120900"/>
            <a:ext cx="1485900" cy="6985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Indexing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188089" y="2971800"/>
            <a:ext cx="1485900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Computing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88089" y="3344500"/>
            <a:ext cx="1485900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Testing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188089" y="4441100"/>
            <a:ext cx="1485900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Computing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88089" y="4813800"/>
            <a:ext cx="1485900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Testing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U-Turn Arrow 39"/>
          <p:cNvSpPr/>
          <p:nvPr/>
        </p:nvSpPr>
        <p:spPr>
          <a:xfrm>
            <a:off x="5949425" y="5211641"/>
            <a:ext cx="1975375" cy="533918"/>
          </a:xfrm>
          <a:prstGeom prst="uturnArrow">
            <a:avLst>
              <a:gd name="adj1" fmla="val 25000"/>
              <a:gd name="adj2" fmla="val 25000"/>
              <a:gd name="adj3" fmla="val 0"/>
              <a:gd name="adj4" fmla="val 4375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34300" y="2006600"/>
            <a:ext cx="122400" cy="3340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U-Turn Arrow 42"/>
          <p:cNvSpPr/>
          <p:nvPr/>
        </p:nvSpPr>
        <p:spPr>
          <a:xfrm>
            <a:off x="5765801" y="1487701"/>
            <a:ext cx="2090900" cy="620499"/>
          </a:xfrm>
          <a:prstGeom prst="uturnArrow">
            <a:avLst>
              <a:gd name="adj1" fmla="val 22953"/>
              <a:gd name="adj2" fmla="val 25000"/>
              <a:gd name="adj3" fmla="val 30701"/>
              <a:gd name="adj4" fmla="val 4375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47599" y="3602641"/>
            <a:ext cx="1485900" cy="6985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Indexing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147599" y="4453541"/>
            <a:ext cx="1485900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Computing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147599" y="4826241"/>
            <a:ext cx="1485900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Testing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U-Turn Arrow 61"/>
          <p:cNvSpPr/>
          <p:nvPr/>
        </p:nvSpPr>
        <p:spPr>
          <a:xfrm>
            <a:off x="1908935" y="5211641"/>
            <a:ext cx="1975375" cy="533918"/>
          </a:xfrm>
          <a:prstGeom prst="uturnArrow">
            <a:avLst>
              <a:gd name="adj1" fmla="val 25000"/>
              <a:gd name="adj2" fmla="val 25000"/>
              <a:gd name="adj3" fmla="val 0"/>
              <a:gd name="adj4" fmla="val 4375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93810" y="3589941"/>
            <a:ext cx="126000" cy="1790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4" name="U-Turn Arrow 63"/>
          <p:cNvSpPr/>
          <p:nvPr/>
        </p:nvSpPr>
        <p:spPr>
          <a:xfrm>
            <a:off x="1725311" y="2969442"/>
            <a:ext cx="2090900" cy="620499"/>
          </a:xfrm>
          <a:prstGeom prst="uturnArrow">
            <a:avLst>
              <a:gd name="adj1" fmla="val 22953"/>
              <a:gd name="adj2" fmla="val 25000"/>
              <a:gd name="adj3" fmla="val 30701"/>
              <a:gd name="adj4" fmla="val 4375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5822425" y="3865355"/>
          <a:ext cx="193675" cy="423863"/>
        </p:xfrm>
        <a:graphic>
          <a:graphicData uri="http://schemas.openxmlformats.org/presentationml/2006/ole">
            <p:oleObj spid="_x0000_s279558" name="Equation" r:id="rId3" imgW="63500" imgH="139700" progId="Equation.3">
              <p:embed/>
            </p:oleObj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1908935" y="5829300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/>
              </a:rPr>
              <a:t>1 attempt</a:t>
            </a:r>
            <a:endParaRPr lang="en-GB" b="1" dirty="0">
              <a:latin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15200" y="5829300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/>
              </a:rPr>
              <a:t>2</a:t>
            </a:r>
            <a:r>
              <a:rPr lang="en-GB" b="1" baseline="30000" dirty="0" smtClean="0">
                <a:latin typeface="Arial"/>
              </a:rPr>
              <a:t>u</a:t>
            </a:r>
            <a:r>
              <a:rPr lang="en-GB" b="1" dirty="0" smtClean="0">
                <a:latin typeface="Arial"/>
              </a:rPr>
              <a:t> attempts</a:t>
            </a:r>
            <a:endParaRPr lang="en-GB" b="1" dirty="0">
              <a:latin typeface="Arial"/>
            </a:endParaRPr>
          </a:p>
        </p:txBody>
      </p:sp>
      <p:sp>
        <p:nvSpPr>
          <p:cNvPr id="68" name="Right Arrow 67"/>
          <p:cNvSpPr/>
          <p:nvPr/>
        </p:nvSpPr>
        <p:spPr>
          <a:xfrm>
            <a:off x="4290955" y="3900025"/>
            <a:ext cx="492462" cy="312993"/>
          </a:xfrm>
          <a:prstGeom prst="rightArrow">
            <a:avLst/>
          </a:prstGeom>
          <a:solidFill>
            <a:srgbClr val="FFBA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9" name="TextBox 68"/>
          <p:cNvSpPr txBox="1"/>
          <p:nvPr/>
        </p:nvSpPr>
        <p:spPr>
          <a:xfrm>
            <a:off x="812799" y="2057400"/>
            <a:ext cx="4062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 Black"/>
              </a:rPr>
              <a:t>Indexing can induce much overhead in each attempt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" y="6430910"/>
            <a:ext cx="9143999" cy="40011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 Black"/>
              </a:rPr>
              <a:t>This technique is also used in our implementation on CPUs.</a:t>
            </a:r>
            <a:endParaRPr lang="en-GB" sz="2000" b="1" dirty="0">
              <a:solidFill>
                <a:srgbClr val="800000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Unrolling</a:t>
            </a:r>
            <a:endParaRPr lang="en-GB" dirty="0">
              <a:latin typeface="Arial Black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763713" y="1993900"/>
          <a:ext cx="469900" cy="3197860"/>
        </p:xfrm>
        <a:graphic>
          <a:graphicData uri="http://schemas.openxmlformats.org/presentationml/2006/ole">
            <p:oleObj spid="_x0000_s265218" name="Equation" r:id="rId3" imgW="165100" imgH="20320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600" y="3365500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unroll factor = 8</a:t>
            </a:r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120900" y="1576876"/>
          <a:ext cx="5245100" cy="3614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878840"/>
                <a:gridCol w="1049020"/>
                <a:gridCol w="1049020"/>
                <a:gridCol w="1049020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Monaco"/>
                        </a:rPr>
                        <a:t>index</a:t>
                      </a:r>
                      <a:endParaRPr lang="en-GB" sz="2000" dirty="0">
                        <a:latin typeface="Monaco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Monaco"/>
                        </a:rPr>
                        <a:t>b</a:t>
                      </a:r>
                      <a:r>
                        <a:rPr lang="en-GB" sz="2000" baseline="-15000" dirty="0" smtClean="0">
                          <a:latin typeface="Monaco"/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Monaco"/>
                        </a:rPr>
                        <a:t>b</a:t>
                      </a:r>
                      <a:r>
                        <a:rPr lang="en-GB" sz="2000" baseline="-15000" dirty="0" smtClean="0">
                          <a:latin typeface="Monaco"/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Monaco"/>
                        </a:rPr>
                        <a:t>b</a:t>
                      </a:r>
                      <a:r>
                        <a:rPr lang="en-GB" sz="2000" baseline="-15000" dirty="0" smtClean="0">
                          <a:latin typeface="Monaco"/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Monaco"/>
                        </a:rPr>
                        <a:t>b</a:t>
                      </a:r>
                      <a:r>
                        <a:rPr lang="en-GB" sz="2000" baseline="-15000" dirty="0" smtClean="0">
                          <a:latin typeface="Monaco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*…* 000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latin typeface="Calibri"/>
                        </a:rPr>
                        <a:t>*…* 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0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latin typeface="Calibri"/>
                        </a:rPr>
                        <a:t>*…* 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1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</a:tr>
              <a:tr h="4449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latin typeface="Calibri"/>
                        </a:rPr>
                        <a:t>*…* 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1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0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latin typeface="Calibri"/>
                        </a:rPr>
                        <a:t>*…*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2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latin typeface="Calibri"/>
                        </a:rPr>
                        <a:t>*…*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2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0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latin typeface="Calibri"/>
                        </a:rPr>
                        <a:t>*…* 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2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1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latin typeface="Calibri"/>
                        </a:rPr>
                        <a:t>*…* 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alibri"/>
                        </a:rPr>
                        <a:t>β</a:t>
                      </a:r>
                      <a:r>
                        <a:rPr lang="en-GB" sz="2000" baseline="-15000" dirty="0" smtClean="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2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1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Calibri"/>
                        </a:rPr>
                        <a:t>0</a:t>
                      </a:r>
                      <a:endParaRPr lang="en-GB" sz="2000" dirty="0">
                        <a:latin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" y="5797758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Code generator </a:t>
            </a:r>
            <a:r>
              <a:rPr lang="en-GB" sz="2400" b="1" dirty="0" smtClean="0">
                <a:latin typeface="Arial Black"/>
              </a:rPr>
              <a:t>is essential</a:t>
            </a:r>
          </a:p>
          <a:p>
            <a:pPr algn="ctr"/>
            <a:r>
              <a:rPr lang="en-GB" sz="2400" b="1" dirty="0" smtClean="0">
                <a:latin typeface="Arial Black"/>
              </a:rPr>
              <a:t>for implementation. 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Testing with Fast </a:t>
            </a:r>
            <a:r>
              <a:rPr lang="en-GB" smtClean="0">
                <a:latin typeface="Arial Black"/>
              </a:rPr>
              <a:t>Conditional Move</a:t>
            </a:r>
            <a:endParaRPr lang="en-GB" dirty="0">
              <a:latin typeface="Arial Black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0050" y="5886390"/>
            <a:ext cx="437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 Black"/>
              </a:rPr>
              <a:t>4 Cond. Mov per cycle ?</a:t>
            </a:r>
            <a:endParaRPr lang="en-GB" sz="2000" dirty="0">
              <a:latin typeface="Arial Black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5800" y="3720813"/>
            <a:ext cx="2614630" cy="27815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矩形 96"/>
          <p:cNvSpPr/>
          <p:nvPr/>
        </p:nvSpPr>
        <p:spPr>
          <a:xfrm>
            <a:off x="844568" y="5942010"/>
            <a:ext cx="1071570" cy="3571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SFU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矩形 96"/>
          <p:cNvSpPr/>
          <p:nvPr/>
        </p:nvSpPr>
        <p:spPr>
          <a:xfrm>
            <a:off x="2068538" y="5942010"/>
            <a:ext cx="1071570" cy="3571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SFU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 96"/>
          <p:cNvSpPr/>
          <p:nvPr/>
        </p:nvSpPr>
        <p:spPr>
          <a:xfrm>
            <a:off x="844568" y="3899408"/>
            <a:ext cx="1071570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 96"/>
          <p:cNvSpPr/>
          <p:nvPr/>
        </p:nvSpPr>
        <p:spPr>
          <a:xfrm>
            <a:off x="2068538" y="3899408"/>
            <a:ext cx="1071570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 96"/>
          <p:cNvSpPr/>
          <p:nvPr/>
        </p:nvSpPr>
        <p:spPr>
          <a:xfrm>
            <a:off x="844568" y="4408998"/>
            <a:ext cx="1071570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 96"/>
          <p:cNvSpPr/>
          <p:nvPr/>
        </p:nvSpPr>
        <p:spPr>
          <a:xfrm>
            <a:off x="2068538" y="4408998"/>
            <a:ext cx="1071570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96"/>
          <p:cNvSpPr/>
          <p:nvPr/>
        </p:nvSpPr>
        <p:spPr>
          <a:xfrm>
            <a:off x="844568" y="4918588"/>
            <a:ext cx="1071570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矩形 96"/>
          <p:cNvSpPr/>
          <p:nvPr/>
        </p:nvSpPr>
        <p:spPr>
          <a:xfrm>
            <a:off x="2068538" y="4918588"/>
            <a:ext cx="1071570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矩形 96"/>
          <p:cNvSpPr/>
          <p:nvPr/>
        </p:nvSpPr>
        <p:spPr>
          <a:xfrm>
            <a:off x="844568" y="5428178"/>
            <a:ext cx="1071570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96"/>
          <p:cNvSpPr/>
          <p:nvPr/>
        </p:nvSpPr>
        <p:spPr>
          <a:xfrm>
            <a:off x="2068538" y="5428178"/>
            <a:ext cx="1071570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SP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173430" y="6100633"/>
            <a:ext cx="928670" cy="1588"/>
          </a:xfrm>
          <a:prstGeom prst="straightConnector1">
            <a:avLst/>
          </a:prstGeom>
          <a:ln w="31750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36741" y="4141232"/>
            <a:ext cx="3175618" cy="528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Monaco"/>
              </a:rPr>
              <a:t>if( a == 0 ) </a:t>
            </a:r>
            <a:r>
              <a:rPr lang="en-US" sz="2000" b="1" dirty="0" err="1" smtClean="0">
                <a:latin typeface="Monaco"/>
              </a:rPr>
              <a:t>b</a:t>
            </a:r>
            <a:r>
              <a:rPr lang="en-US" sz="2000" b="1" dirty="0" smtClean="0">
                <a:latin typeface="Monaco"/>
              </a:rPr>
              <a:t> = </a:t>
            </a:r>
            <a:r>
              <a:rPr lang="en-US" sz="2000" b="1" dirty="0" err="1" smtClean="0">
                <a:latin typeface="Monaco"/>
              </a:rPr>
              <a:t>c</a:t>
            </a:r>
            <a:r>
              <a:rPr lang="en-US" sz="2000" b="1" dirty="0" smtClean="0">
                <a:latin typeface="Monaco"/>
              </a:rPr>
              <a:t>;</a:t>
            </a:r>
          </a:p>
        </p:txBody>
      </p:sp>
      <p:sp>
        <p:nvSpPr>
          <p:cNvPr id="41" name="矩形 123"/>
          <p:cNvSpPr/>
          <p:nvPr/>
        </p:nvSpPr>
        <p:spPr>
          <a:xfrm>
            <a:off x="949556" y="3276600"/>
            <a:ext cx="21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/>
              <a:t>multiprocessor (MP)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1765300"/>
            <a:ext cx="9144000" cy="85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000" b="1" dirty="0" smtClean="0">
                <a:latin typeface="Arial Black"/>
              </a:rPr>
              <a:t>We found that GPU can handle </a:t>
            </a:r>
            <a:r>
              <a:rPr lang="en-GB" sz="2200" b="1" dirty="0" smtClean="0">
                <a:solidFill>
                  <a:srgbClr val="800000"/>
                </a:solidFill>
                <a:latin typeface="Arial Black"/>
              </a:rPr>
              <a:t>conditional (predicate) move </a:t>
            </a:r>
            <a:r>
              <a:rPr lang="en-GB" sz="2000" b="1" dirty="0" smtClean="0">
                <a:latin typeface="Arial Black"/>
              </a:rPr>
              <a:t>instructions with exceptional adeptness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52762" y="3864622"/>
            <a:ext cx="3060000" cy="792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Arial Black"/>
              </a:rPr>
              <a:t>Conditional Move</a:t>
            </a:r>
            <a:endParaRPr lang="en-GB" sz="2000" dirty="0"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3995025" y="3419988"/>
            <a:ext cx="1130187" cy="101011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729292" y="3419988"/>
            <a:ext cx="1130187" cy="101011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Testing with Fast </a:t>
            </a:r>
            <a:r>
              <a:rPr lang="en-GB" smtClean="0">
                <a:latin typeface="Arial Black"/>
              </a:rPr>
              <a:t>Conditional Move</a:t>
            </a:r>
            <a:endParaRPr lang="en-GB" dirty="0">
              <a:latin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6982" y="1311090"/>
            <a:ext cx="4496400" cy="1170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aco"/>
              </a:rPr>
              <a:t>if( res == 0 ) </a:t>
            </a:r>
            <a:r>
              <a:rPr lang="en-US" sz="2000" dirty="0" smtClean="0">
                <a:solidFill>
                  <a:srgbClr val="FF0000"/>
                </a:solidFill>
                <a:latin typeface="Monaco"/>
              </a:rPr>
              <a:t>y = z;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aco"/>
              </a:rPr>
              <a:t>if( res == 0 ) </a:t>
            </a:r>
            <a:r>
              <a:rPr lang="en-US" sz="2000" dirty="0" smtClean="0">
                <a:solidFill>
                  <a:srgbClr val="FF0000"/>
                </a:solidFill>
                <a:latin typeface="Monaco"/>
              </a:rPr>
              <a:t>z = code71;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3896" y="2673084"/>
            <a:ext cx="454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800000"/>
                </a:solidFill>
                <a:latin typeface="Arial Black"/>
              </a:rPr>
              <a:t>part of candidate vector</a:t>
            </a:r>
            <a:endParaRPr lang="en-GB" sz="2000" dirty="0">
              <a:solidFill>
                <a:srgbClr val="800000"/>
              </a:solidFill>
              <a:latin typeface="Arial Blac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5679889" y="2518486"/>
            <a:ext cx="38882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5650797" y="3296699"/>
            <a:ext cx="44701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Arrow 27"/>
          <p:cNvSpPr/>
          <p:nvPr/>
        </p:nvSpPr>
        <p:spPr>
          <a:xfrm>
            <a:off x="4842531" y="3780747"/>
            <a:ext cx="569173" cy="274176"/>
          </a:xfrm>
          <a:prstGeom prst="leftArrow">
            <a:avLst/>
          </a:prstGeom>
          <a:solidFill>
            <a:srgbClr val="8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/>
          <p:cNvSpPr/>
          <p:nvPr/>
        </p:nvSpPr>
        <p:spPr>
          <a:xfrm>
            <a:off x="3578926" y="3780747"/>
            <a:ext cx="569173" cy="274176"/>
          </a:xfrm>
          <a:prstGeom prst="leftArrow">
            <a:avLst/>
          </a:prstGeom>
          <a:solidFill>
            <a:srgbClr val="8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5541588" y="3607587"/>
            <a:ext cx="663838" cy="64935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3104498" y="3001044"/>
            <a:ext cx="75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aco"/>
              </a:rPr>
              <a:t>y     </a:t>
            </a:r>
            <a:endParaRPr lang="en-GB" sz="2000" dirty="0">
              <a:latin typeface="Monaco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55800" y="3001044"/>
            <a:ext cx="75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aco"/>
              </a:rPr>
              <a:t>z     </a:t>
            </a:r>
            <a:endParaRPr lang="en-GB" sz="2000" dirty="0">
              <a:latin typeface="Monaco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1139" y="5382502"/>
            <a:ext cx="940801" cy="8225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08578" y="5382502"/>
            <a:ext cx="940801" cy="8225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2021819" y="5555671"/>
            <a:ext cx="528292" cy="4761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912874" y="5555671"/>
            <a:ext cx="528292" cy="4761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/>
          <p:cNvSpPr/>
          <p:nvPr/>
        </p:nvSpPr>
        <p:spPr>
          <a:xfrm>
            <a:off x="4600787" y="5382502"/>
            <a:ext cx="940801" cy="8225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508226" y="5382502"/>
            <a:ext cx="940801" cy="8225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4821467" y="5555671"/>
            <a:ext cx="528292" cy="4761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>
            <a:off x="7297987" y="5382502"/>
            <a:ext cx="940801" cy="8225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205426" y="5382502"/>
            <a:ext cx="940801" cy="8225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593130" y="6313590"/>
            <a:ext cx="227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800000"/>
                </a:solidFill>
                <a:latin typeface="Arial Black"/>
              </a:rPr>
              <a:t>2+ </a:t>
            </a:r>
            <a:r>
              <a:rPr lang="en-GB" sz="2000" dirty="0" smtClean="0">
                <a:latin typeface="Arial Black"/>
              </a:rPr>
              <a:t>solutions</a:t>
            </a:r>
            <a:endParaRPr lang="en-GB" sz="2000" dirty="0">
              <a:latin typeface="Arial Black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64288" y="6313590"/>
            <a:ext cx="227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800000"/>
                </a:solidFill>
                <a:latin typeface="Arial Black"/>
              </a:rPr>
              <a:t>1 </a:t>
            </a:r>
            <a:r>
              <a:rPr lang="en-GB" sz="2000" dirty="0" smtClean="0">
                <a:latin typeface="Arial Black"/>
              </a:rPr>
              <a:t>solutions</a:t>
            </a:r>
            <a:endParaRPr lang="en-GB" sz="2000" dirty="0">
              <a:latin typeface="Arial Black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089333" y="6313590"/>
            <a:ext cx="227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800000"/>
                </a:solidFill>
                <a:latin typeface="Arial Black"/>
              </a:rPr>
              <a:t>0 </a:t>
            </a:r>
            <a:r>
              <a:rPr lang="en-GB" sz="2000" dirty="0" smtClean="0">
                <a:latin typeface="Arial Black"/>
              </a:rPr>
              <a:t>solutions</a:t>
            </a:r>
            <a:endParaRPr lang="en-GB" sz="2000" dirty="0">
              <a:latin typeface="Arial Black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23584" y="3578727"/>
            <a:ext cx="200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800000"/>
                </a:solidFill>
                <a:latin typeface="Arial Black"/>
              </a:rPr>
              <a:t>Queue-like</a:t>
            </a:r>
          </a:p>
          <a:p>
            <a:r>
              <a:rPr lang="en-GB" sz="2000" dirty="0" smtClean="0">
                <a:solidFill>
                  <a:srgbClr val="800000"/>
                </a:solidFill>
                <a:latin typeface="Arial Black"/>
              </a:rPr>
              <a:t>movement</a:t>
            </a:r>
            <a:endParaRPr lang="en-GB" sz="2000" dirty="0">
              <a:solidFill>
                <a:srgbClr val="800000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gflo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98" y="2620463"/>
            <a:ext cx="5585166" cy="316141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Motivation</a:t>
            </a:r>
            <a:endParaRPr lang="en-GB" dirty="0">
              <a:latin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1478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/>
              </a:rPr>
              <a:t>“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</a:rPr>
              <a:t>Parallel computing </a:t>
            </a:r>
            <a:r>
              <a:rPr lang="en-US" sz="2400" b="1" dirty="0" smtClean="0">
                <a:latin typeface="Arial"/>
              </a:rPr>
              <a:t>has become the</a:t>
            </a:r>
            <a:r>
              <a:rPr lang="en-US" sz="2400" b="1" dirty="0" smtClean="0">
                <a:solidFill>
                  <a:srgbClr val="800000"/>
                </a:solidFill>
                <a:latin typeface="Arial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</a:rPr>
              <a:t>dominant</a:t>
            </a:r>
            <a:r>
              <a:rPr lang="en-US" sz="2400" b="1" dirty="0" smtClean="0">
                <a:solidFill>
                  <a:srgbClr val="800000"/>
                </a:solidFill>
                <a:latin typeface="Arial"/>
              </a:rPr>
              <a:t> </a:t>
            </a:r>
            <a:r>
              <a:rPr lang="en-US" sz="2400" b="1" dirty="0" smtClean="0">
                <a:latin typeface="Arial"/>
              </a:rPr>
              <a:t>paradigm </a:t>
            </a:r>
          </a:p>
          <a:p>
            <a:pPr algn="ctr"/>
            <a:r>
              <a:rPr lang="en-US" sz="2400" b="1" dirty="0" smtClean="0">
                <a:latin typeface="Arial"/>
              </a:rPr>
              <a:t>of computer architecture.”</a:t>
            </a:r>
            <a:endParaRPr lang="en-GB" sz="2400" b="1" dirty="0">
              <a:latin typeface="Arial"/>
            </a:endParaRPr>
          </a:p>
        </p:txBody>
      </p:sp>
      <p:graphicFrame>
        <p:nvGraphicFramePr>
          <p:cNvPr id="55" name="Content Placeholder 3"/>
          <p:cNvGraphicFramePr>
            <a:graphicFrameLocks/>
          </p:cNvGraphicFramePr>
          <p:nvPr/>
        </p:nvGraphicFramePr>
        <p:xfrm>
          <a:off x="3725149" y="43141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6" name="Content Placeholder 3"/>
          <p:cNvGraphicFramePr>
            <a:graphicFrameLocks/>
          </p:cNvGraphicFramePr>
          <p:nvPr/>
        </p:nvGraphicFramePr>
        <p:xfrm>
          <a:off x="3877549" y="44665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7" name="Content Placeholder 3"/>
          <p:cNvGraphicFramePr>
            <a:graphicFrameLocks/>
          </p:cNvGraphicFramePr>
          <p:nvPr/>
        </p:nvGraphicFramePr>
        <p:xfrm>
          <a:off x="4029949" y="46189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8" name="Content Placeholder 3"/>
          <p:cNvGraphicFramePr>
            <a:graphicFrameLocks/>
          </p:cNvGraphicFramePr>
          <p:nvPr/>
        </p:nvGraphicFramePr>
        <p:xfrm>
          <a:off x="4182349" y="47713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9" name="Content Placeholder 3"/>
          <p:cNvGraphicFramePr>
            <a:graphicFrameLocks/>
          </p:cNvGraphicFramePr>
          <p:nvPr/>
        </p:nvGraphicFramePr>
        <p:xfrm>
          <a:off x="4334749" y="49237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Content Placeholder 3"/>
          <p:cNvGraphicFramePr>
            <a:graphicFrameLocks/>
          </p:cNvGraphicFramePr>
          <p:nvPr/>
        </p:nvGraphicFramePr>
        <p:xfrm>
          <a:off x="5323759" y="43141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1" name="Content Placeholder 3"/>
          <p:cNvGraphicFramePr>
            <a:graphicFrameLocks/>
          </p:cNvGraphicFramePr>
          <p:nvPr/>
        </p:nvGraphicFramePr>
        <p:xfrm>
          <a:off x="5476159" y="44665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2" name="Content Placeholder 3"/>
          <p:cNvGraphicFramePr>
            <a:graphicFrameLocks/>
          </p:cNvGraphicFramePr>
          <p:nvPr/>
        </p:nvGraphicFramePr>
        <p:xfrm>
          <a:off x="5628559" y="46189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3" name="Content Placeholder 3"/>
          <p:cNvGraphicFramePr>
            <a:graphicFrameLocks/>
          </p:cNvGraphicFramePr>
          <p:nvPr/>
        </p:nvGraphicFramePr>
        <p:xfrm>
          <a:off x="5780959" y="47713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4" name="Content Placeholder 3"/>
          <p:cNvGraphicFramePr>
            <a:graphicFrameLocks/>
          </p:cNvGraphicFramePr>
          <p:nvPr/>
        </p:nvGraphicFramePr>
        <p:xfrm>
          <a:off x="5933359" y="49237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5" name="Content Placeholder 3"/>
          <p:cNvGraphicFramePr>
            <a:graphicFrameLocks/>
          </p:cNvGraphicFramePr>
          <p:nvPr/>
        </p:nvGraphicFramePr>
        <p:xfrm>
          <a:off x="6885064" y="43141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6" name="Content Placeholder 3"/>
          <p:cNvGraphicFramePr>
            <a:graphicFrameLocks/>
          </p:cNvGraphicFramePr>
          <p:nvPr/>
        </p:nvGraphicFramePr>
        <p:xfrm>
          <a:off x="7037464" y="44665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7" name="Content Placeholder 3"/>
          <p:cNvGraphicFramePr>
            <a:graphicFrameLocks/>
          </p:cNvGraphicFramePr>
          <p:nvPr/>
        </p:nvGraphicFramePr>
        <p:xfrm>
          <a:off x="7189864" y="46189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8" name="Content Placeholder 3"/>
          <p:cNvGraphicFramePr>
            <a:graphicFrameLocks/>
          </p:cNvGraphicFramePr>
          <p:nvPr/>
        </p:nvGraphicFramePr>
        <p:xfrm>
          <a:off x="7342264" y="47713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9" name="Content Placeholder 3"/>
          <p:cNvGraphicFramePr>
            <a:graphicFrameLocks/>
          </p:cNvGraphicFramePr>
          <p:nvPr/>
        </p:nvGraphicFramePr>
        <p:xfrm>
          <a:off x="7494664" y="4923706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Content Placeholder 3"/>
          <p:cNvGraphicFramePr>
            <a:graphicFrameLocks noGrp="1"/>
          </p:cNvGraphicFramePr>
          <p:nvPr>
            <p:ph idx="1"/>
          </p:nvPr>
        </p:nvGraphicFramePr>
        <p:xfrm>
          <a:off x="3725149" y="20870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0" name="Content Placeholder 3"/>
          <p:cNvGraphicFramePr>
            <a:graphicFrameLocks/>
          </p:cNvGraphicFramePr>
          <p:nvPr/>
        </p:nvGraphicFramePr>
        <p:xfrm>
          <a:off x="3877549" y="22394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Content Placeholder 3"/>
          <p:cNvGraphicFramePr>
            <a:graphicFrameLocks/>
          </p:cNvGraphicFramePr>
          <p:nvPr/>
        </p:nvGraphicFramePr>
        <p:xfrm>
          <a:off x="4029949" y="23918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Content Placeholder 3"/>
          <p:cNvGraphicFramePr>
            <a:graphicFrameLocks/>
          </p:cNvGraphicFramePr>
          <p:nvPr/>
        </p:nvGraphicFramePr>
        <p:xfrm>
          <a:off x="4182349" y="25442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Content Placeholder 3"/>
          <p:cNvGraphicFramePr>
            <a:graphicFrameLocks/>
          </p:cNvGraphicFramePr>
          <p:nvPr/>
        </p:nvGraphicFramePr>
        <p:xfrm>
          <a:off x="4334749" y="26966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5" name="Content Placeholder 3"/>
          <p:cNvGraphicFramePr>
            <a:graphicFrameLocks/>
          </p:cNvGraphicFramePr>
          <p:nvPr/>
        </p:nvGraphicFramePr>
        <p:xfrm>
          <a:off x="5323759" y="20870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Content Placeholder 3"/>
          <p:cNvGraphicFramePr>
            <a:graphicFrameLocks/>
          </p:cNvGraphicFramePr>
          <p:nvPr/>
        </p:nvGraphicFramePr>
        <p:xfrm>
          <a:off x="5476159" y="22394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" name="Content Placeholder 3"/>
          <p:cNvGraphicFramePr>
            <a:graphicFrameLocks/>
          </p:cNvGraphicFramePr>
          <p:nvPr/>
        </p:nvGraphicFramePr>
        <p:xfrm>
          <a:off x="5628559" y="23918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8" name="Content Placeholder 3"/>
          <p:cNvGraphicFramePr>
            <a:graphicFrameLocks/>
          </p:cNvGraphicFramePr>
          <p:nvPr/>
        </p:nvGraphicFramePr>
        <p:xfrm>
          <a:off x="5780959" y="25442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" name="Content Placeholder 3"/>
          <p:cNvGraphicFramePr>
            <a:graphicFrameLocks/>
          </p:cNvGraphicFramePr>
          <p:nvPr/>
        </p:nvGraphicFramePr>
        <p:xfrm>
          <a:off x="5933359" y="26966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Content Placeholder 3"/>
          <p:cNvGraphicFramePr>
            <a:graphicFrameLocks/>
          </p:cNvGraphicFramePr>
          <p:nvPr/>
        </p:nvGraphicFramePr>
        <p:xfrm>
          <a:off x="6885064" y="20870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Content Placeholder 3"/>
          <p:cNvGraphicFramePr>
            <a:graphicFrameLocks/>
          </p:cNvGraphicFramePr>
          <p:nvPr/>
        </p:nvGraphicFramePr>
        <p:xfrm>
          <a:off x="7037464" y="22394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Content Placeholder 3"/>
          <p:cNvGraphicFramePr>
            <a:graphicFrameLocks/>
          </p:cNvGraphicFramePr>
          <p:nvPr/>
        </p:nvGraphicFramePr>
        <p:xfrm>
          <a:off x="7189864" y="23918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Content Placeholder 3"/>
          <p:cNvGraphicFramePr>
            <a:graphicFrameLocks/>
          </p:cNvGraphicFramePr>
          <p:nvPr/>
        </p:nvGraphicFramePr>
        <p:xfrm>
          <a:off x="7342264" y="25442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4" name="Content Placeholder 3"/>
          <p:cNvGraphicFramePr>
            <a:graphicFrameLocks/>
          </p:cNvGraphicFramePr>
          <p:nvPr/>
        </p:nvGraphicFramePr>
        <p:xfrm>
          <a:off x="7494664" y="2696663"/>
          <a:ext cx="989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05"/>
                <a:gridCol w="49450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0" name="Picture 119" descr="gtx280-b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964324"/>
            <a:ext cx="2501900" cy="1667282"/>
          </a:xfrm>
          <a:prstGeom prst="rect">
            <a:avLst/>
          </a:prstGeom>
          <a:ln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863600" y="4715963"/>
            <a:ext cx="173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GTX280</a:t>
            </a:r>
            <a:endParaRPr lang="en-GB" sz="2400" dirty="0"/>
          </a:p>
        </p:txBody>
      </p:sp>
      <p:sp>
        <p:nvSpPr>
          <p:cNvPr id="132" name="Right Arrow 131"/>
          <p:cNvSpPr/>
          <p:nvPr/>
        </p:nvSpPr>
        <p:spPr>
          <a:xfrm>
            <a:off x="3037515" y="3978032"/>
            <a:ext cx="315285" cy="312993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0872"/>
            <a:ext cx="8229600" cy="33399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On nVidia GPUs, with CUDA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On x86-64 CPUs, with SSE2 </a:t>
            </a:r>
            <a:r>
              <a:rPr lang="en-US" dirty="0" err="1" smtClean="0">
                <a:solidFill>
                  <a:srgbClr val="FFFF00"/>
                </a:solidFill>
              </a:rPr>
              <a:t>Intrinsics</a:t>
            </a:r>
            <a:endParaRPr lang="en-US" dirty="0" smtClean="0">
              <a:solidFill>
                <a:srgbClr val="FFFF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FFF00"/>
              </a:solidFill>
            </a:endParaRPr>
          </a:p>
          <a:p>
            <a:pPr lvl="1"/>
            <a:endParaRPr lang="en-GB" dirty="0" smtClean="0">
              <a:solidFill>
                <a:srgbClr val="FFFF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Implementation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Autofit/>
          </a:bodyPr>
          <a:lstStyle/>
          <a:p>
            <a:r>
              <a:rPr lang="en-US" sz="3600" dirty="0" smtClean="0">
                <a:latin typeface="Arial Black"/>
              </a:rPr>
              <a:t>On x86-64 CPUs, with SSE2 </a:t>
            </a:r>
            <a:r>
              <a:rPr lang="en-US" sz="3600" dirty="0" err="1" smtClean="0">
                <a:latin typeface="Arial Black"/>
              </a:rPr>
              <a:t>intrinsics</a:t>
            </a:r>
            <a:endParaRPr lang="en-US" sz="3600" dirty="0" smtClean="0">
              <a:latin typeface="Arial Black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60600" y="2159000"/>
            <a:ext cx="4380534" cy="9017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Partial Eval. </a:t>
            </a:r>
            <a:r>
              <a:rPr lang="en-GB" sz="2000" dirty="0" smtClean="0">
                <a:solidFill>
                  <a:schemeClr val="tx1"/>
                </a:solidFill>
              </a:rPr>
              <a:t>+ </a:t>
            </a:r>
            <a:r>
              <a:rPr lang="en-GB" sz="2000" b="1" dirty="0" smtClean="0">
                <a:solidFill>
                  <a:schemeClr val="tx1"/>
                </a:solidFill>
              </a:rPr>
              <a:t>GGCE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60600" y="3187700"/>
            <a:ext cx="4380534" cy="9017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 smtClean="0">
                <a:solidFill>
                  <a:schemeClr val="tx1"/>
                </a:solidFill>
              </a:rPr>
              <a:t>Partial Eval</a:t>
            </a:r>
            <a:r>
              <a:rPr lang="en-GB" sz="2000" dirty="0" smtClean="0">
                <a:solidFill>
                  <a:schemeClr val="tx1"/>
                </a:solidFill>
              </a:rPr>
              <a:t>. + (</a:t>
            </a:r>
            <a:r>
              <a:rPr lang="en-GB" sz="2000" b="1" dirty="0" smtClean="0">
                <a:solidFill>
                  <a:schemeClr val="tx1"/>
                </a:solidFill>
              </a:rPr>
              <a:t>Naïve Eval. +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b="1" dirty="0" smtClean="0">
                <a:solidFill>
                  <a:schemeClr val="tx1"/>
                </a:solidFill>
              </a:rPr>
              <a:t>Early Abort</a:t>
            </a:r>
            <a:r>
              <a:rPr lang="en-GB" sz="20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0600" y="4254500"/>
            <a:ext cx="4380534" cy="1803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Naïve Eval.</a:t>
            </a:r>
            <a:endParaRPr lang="en-GB" sz="2000" dirty="0">
              <a:solidFill>
                <a:schemeClr val="tx1"/>
              </a:solidFill>
            </a:endParaRPr>
          </a:p>
        </p:txBody>
      </p:sp>
      <p:graphicFrame>
        <p:nvGraphicFramePr>
          <p:cNvPr id="228354" name="Object 2"/>
          <p:cNvGraphicFramePr>
            <a:graphicFrameLocks noChangeAspect="1"/>
          </p:cNvGraphicFramePr>
          <p:nvPr/>
        </p:nvGraphicFramePr>
        <p:xfrm>
          <a:off x="1827213" y="2159000"/>
          <a:ext cx="469900" cy="901700"/>
        </p:xfrm>
        <a:graphic>
          <a:graphicData uri="http://schemas.openxmlformats.org/presentationml/2006/ole">
            <p:oleObj spid="_x0000_s228354" name="Equation" r:id="rId3" imgW="165100" imgH="203200" progId="Equation.3">
              <p:embed/>
            </p:oleObj>
          </a:graphicData>
        </a:graphic>
      </p:graphicFrame>
      <p:graphicFrame>
        <p:nvGraphicFramePr>
          <p:cNvPr id="228355" name="Object 3"/>
          <p:cNvGraphicFramePr>
            <a:graphicFrameLocks noChangeAspect="1"/>
          </p:cNvGraphicFramePr>
          <p:nvPr/>
        </p:nvGraphicFramePr>
        <p:xfrm>
          <a:off x="1827213" y="3175000"/>
          <a:ext cx="469900" cy="901700"/>
        </p:xfrm>
        <a:graphic>
          <a:graphicData uri="http://schemas.openxmlformats.org/presentationml/2006/ole">
            <p:oleObj spid="_x0000_s228355" name="Equation" r:id="rId4" imgW="165100" imgH="203200" progId="Equation.3">
              <p:embed/>
            </p:oleObj>
          </a:graphicData>
        </a:graphic>
      </p:graphicFrame>
      <p:graphicFrame>
        <p:nvGraphicFramePr>
          <p:cNvPr id="228356" name="Object 4"/>
          <p:cNvGraphicFramePr>
            <a:graphicFrameLocks noChangeAspect="1"/>
          </p:cNvGraphicFramePr>
          <p:nvPr/>
        </p:nvGraphicFramePr>
        <p:xfrm>
          <a:off x="1827213" y="4292600"/>
          <a:ext cx="469900" cy="1765300"/>
        </p:xfrm>
        <a:graphic>
          <a:graphicData uri="http://schemas.openxmlformats.org/presentationml/2006/ole">
            <p:oleObj spid="_x0000_s228356" name="Equation" r:id="rId5" imgW="165100" imgH="203200" progId="Equation.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97000" y="2413000"/>
            <a:ext cx="43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16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397000" y="3415268"/>
            <a:ext cx="43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16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397000" y="4939268"/>
            <a:ext cx="43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806234" y="2468629"/>
            <a:ext cx="153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800000"/>
                </a:solidFill>
                <a:latin typeface="Arial Black"/>
              </a:rPr>
              <a:t>batched</a:t>
            </a:r>
            <a:endParaRPr lang="en-GB" sz="2000" dirty="0">
              <a:solidFill>
                <a:srgbClr val="800000"/>
              </a:solidFill>
              <a:latin typeface="Arial Black"/>
            </a:endParaRPr>
          </a:p>
        </p:txBody>
      </p:sp>
      <p:cxnSp>
        <p:nvCxnSpPr>
          <p:cNvPr id="22" name="Straight Arrow Connector 21"/>
          <p:cNvCxnSpPr>
            <a:stCxn id="17" idx="1"/>
          </p:cNvCxnSpPr>
          <p:nvPr/>
        </p:nvCxnSpPr>
        <p:spPr>
          <a:xfrm rot="10800000">
            <a:off x="5600700" y="2668682"/>
            <a:ext cx="1205534" cy="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1"/>
          </p:cNvCxnSpPr>
          <p:nvPr/>
        </p:nvCxnSpPr>
        <p:spPr>
          <a:xfrm rot="10800000" flipV="1">
            <a:off x="5321300" y="2668684"/>
            <a:ext cx="1484934" cy="74658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Down Arrow 47"/>
          <p:cNvSpPr/>
          <p:nvPr/>
        </p:nvSpPr>
        <p:spPr>
          <a:xfrm>
            <a:off x="4258546" y="2960595"/>
            <a:ext cx="409556" cy="30330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Down Arrow 48"/>
          <p:cNvSpPr/>
          <p:nvPr/>
        </p:nvSpPr>
        <p:spPr>
          <a:xfrm>
            <a:off x="4258546" y="3989295"/>
            <a:ext cx="409556" cy="30330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/>
              </a:rPr>
              <a:t>On x86-64 CPUs, with SSE2 </a:t>
            </a:r>
            <a:r>
              <a:rPr lang="en-US" dirty="0" err="1" smtClean="0">
                <a:latin typeface="Arial Black"/>
              </a:rPr>
              <a:t>intrinsics</a:t>
            </a:r>
            <a:endParaRPr lang="en-GB" dirty="0">
              <a:latin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04878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Running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solidFill>
                  <a:srgbClr val="FF0000"/>
                </a:solidFill>
                <a:latin typeface="Arial Black"/>
              </a:rPr>
              <a:t>8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instances of GGCE at the same time </a:t>
            </a:r>
          </a:p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with (128-bit) </a:t>
            </a:r>
            <a:r>
              <a:rPr lang="en-GB" sz="2400" b="1" dirty="0" smtClean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XMM registers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056015" y="2977483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704200" y="2916157"/>
          <a:ext cx="504825" cy="490134"/>
        </p:xfrm>
        <a:graphic>
          <a:graphicData uri="http://schemas.openxmlformats.org/presentationml/2006/ole">
            <p:oleObj spid="_x0000_s221186" name="Equation" r:id="rId3" imgW="165100" imgH="20320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94842" y="2738441"/>
            <a:ext cx="126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16</a:t>
            </a:r>
          </a:p>
          <a:p>
            <a:r>
              <a:rPr lang="en-US" sz="2400" smtClean="0"/>
              <a:t>bits</a:t>
            </a:r>
            <a:endParaRPr lang="en-US" sz="2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787199" y="2977483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115220" y="2512778"/>
          <a:ext cx="306387" cy="409575"/>
        </p:xfrm>
        <a:graphic>
          <a:graphicData uri="http://schemas.openxmlformats.org/presentationml/2006/ole">
            <p:oleObj spid="_x0000_s221187" name="Equation" r:id="rId4" imgW="152400" imgH="203200" progId="Equation.3">
              <p:embed/>
            </p:oleObj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2853294" y="2511190"/>
          <a:ext cx="255587" cy="358775"/>
        </p:xfrm>
        <a:graphic>
          <a:graphicData uri="http://schemas.openxmlformats.org/presentationml/2006/ole">
            <p:oleObj spid="_x0000_s221188" name="Equation" r:id="rId5" imgW="127000" imgH="177800" progId="Equation.3">
              <p:embed/>
            </p:oleObj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3489348" y="2512778"/>
          <a:ext cx="331787" cy="409575"/>
        </p:xfrm>
        <a:graphic>
          <a:graphicData uri="http://schemas.openxmlformats.org/presentationml/2006/ole">
            <p:oleObj spid="_x0000_s221189" name="Equation" r:id="rId6" imgW="165100" imgH="203200" progId="Equation.3">
              <p:embed/>
            </p:oleObj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5262222" y="2588978"/>
          <a:ext cx="433387" cy="204787"/>
        </p:xfrm>
        <a:graphic>
          <a:graphicData uri="http://schemas.openxmlformats.org/presentationml/2006/ole">
            <p:oleObj spid="_x0000_s221190" name="Equation" r:id="rId7" imgW="215900" imgH="101600" progId="Equation.3">
              <p:embed/>
            </p:oleObj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/>
        </p:nvGraphicFramePr>
        <p:xfrm>
          <a:off x="6082959" y="2538178"/>
          <a:ext cx="280988" cy="357187"/>
        </p:xfrm>
        <a:graphic>
          <a:graphicData uri="http://schemas.openxmlformats.org/presentationml/2006/ole">
            <p:oleObj spid="_x0000_s221191" name="Equation" r:id="rId8" imgW="139700" imgH="177800" progId="Equation.3">
              <p:embed/>
            </p:oleObj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6748122" y="2512778"/>
          <a:ext cx="357187" cy="409575"/>
        </p:xfrm>
        <a:graphic>
          <a:graphicData uri="http://schemas.openxmlformats.org/presentationml/2006/ole">
            <p:oleObj spid="_x0000_s221192" name="Equation" r:id="rId9" imgW="177800" imgH="203200" progId="Equation.3">
              <p:embed/>
            </p:oleObj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4091983" y="4264865"/>
          <a:ext cx="482600" cy="111125"/>
        </p:xfrm>
        <a:graphic>
          <a:graphicData uri="http://schemas.openxmlformats.org/presentationml/2006/ole">
            <p:oleObj spid="_x0000_s221193" name="Equation" r:id="rId10" imgW="165100" imgH="38100" progId="Equation.3">
              <p:embed/>
            </p:oleObj>
          </a:graphicData>
        </a:graphic>
      </p:graphicFrame>
      <p:graphicFrame>
        <p:nvGraphicFramePr>
          <p:cNvPr id="24" name="Object 13"/>
          <p:cNvGraphicFramePr>
            <a:graphicFrameLocks noChangeAspect="1"/>
          </p:cNvGraphicFramePr>
          <p:nvPr/>
        </p:nvGraphicFramePr>
        <p:xfrm>
          <a:off x="7300710" y="4264864"/>
          <a:ext cx="482600" cy="111125"/>
        </p:xfrm>
        <a:graphic>
          <a:graphicData uri="http://schemas.openxmlformats.org/presentationml/2006/ole">
            <p:oleObj spid="_x0000_s221194" name="Equation" r:id="rId11" imgW="165100" imgH="38100" progId="Equation.3">
              <p:embed/>
            </p:oleObj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528347" y="6314173"/>
            <a:ext cx="191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</a:rPr>
              <a:t>coefficients</a:t>
            </a:r>
            <a:endParaRPr lang="en-US" dirty="0">
              <a:latin typeface="Arial Blac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9865" y="6314173"/>
            <a:ext cx="25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 Black"/>
              </a:rPr>
              <a:t>Runtime variables</a:t>
            </a:r>
            <a:endParaRPr lang="en-US" dirty="0">
              <a:latin typeface="Arial Black"/>
            </a:endParaRPr>
          </a:p>
        </p:txBody>
      </p:sp>
      <p:sp>
        <p:nvSpPr>
          <p:cNvPr id="27" name="Right Bracket 26"/>
          <p:cNvSpPr/>
          <p:nvPr/>
        </p:nvSpPr>
        <p:spPr>
          <a:xfrm>
            <a:off x="3282029" y="5020930"/>
            <a:ext cx="153586" cy="2283595"/>
          </a:xfrm>
          <a:prstGeom prst="rightBracke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Bracket 27"/>
          <p:cNvSpPr/>
          <p:nvPr/>
        </p:nvSpPr>
        <p:spPr>
          <a:xfrm>
            <a:off x="6483386" y="5020930"/>
            <a:ext cx="153586" cy="2283595"/>
          </a:xfrm>
          <a:prstGeom prst="rightBracke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3489348" y="2961759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5308125" y="2977483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6037056" y="2961759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6748122" y="2961759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057541" y="2969556"/>
            <a:ext cx="5060468" cy="360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/>
              </a:rPr>
              <a:t>On x86-64 CPUs, with SSE2 </a:t>
            </a:r>
            <a:r>
              <a:rPr lang="en-US" dirty="0" err="1" smtClean="0">
                <a:latin typeface="Arial Black"/>
              </a:rPr>
              <a:t>intrinsics</a:t>
            </a:r>
            <a:endParaRPr lang="en-GB" dirty="0">
              <a:latin typeface="Arial Black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734669" y="3240991"/>
          <a:ext cx="433387" cy="204787"/>
        </p:xfrm>
        <a:graphic>
          <a:graphicData uri="http://schemas.openxmlformats.org/presentationml/2006/ole">
            <p:oleObj spid="_x0000_s225282" name="Equation" r:id="rId4" imgW="215900" imgH="101600" progId="Equation.3">
              <p:embed/>
            </p:oleObj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80572" y="3629496"/>
          <a:ext cx="36559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96240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51001" y="1383240"/>
            <a:ext cx="5937250" cy="15588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aco"/>
              </a:rPr>
              <a:t>Mask = </a:t>
            </a:r>
            <a:r>
              <a:rPr lang="en-US" sz="2000" dirty="0" smtClean="0">
                <a:solidFill>
                  <a:srgbClr val="FF0000"/>
                </a:solidFill>
                <a:latin typeface="Monaco"/>
              </a:rPr>
              <a:t>_mm_cmpeq_epi16</a:t>
            </a:r>
            <a:r>
              <a:rPr lang="en-US" sz="2000" dirty="0" smtClean="0">
                <a:solidFill>
                  <a:schemeClr val="bg1"/>
                </a:solidFill>
                <a:latin typeface="Monaco"/>
              </a:rPr>
              <a:t>(res, zero);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aco"/>
              </a:rPr>
              <a:t>mask = </a:t>
            </a:r>
            <a:r>
              <a:rPr lang="en-US" sz="2000" dirty="0" smtClean="0">
                <a:solidFill>
                  <a:srgbClr val="FF0000"/>
                </a:solidFill>
                <a:latin typeface="Monaco"/>
              </a:rPr>
              <a:t>_mm_movemask_epi8</a:t>
            </a:r>
            <a:r>
              <a:rPr lang="en-US" sz="2000" dirty="0" smtClean="0">
                <a:solidFill>
                  <a:schemeClr val="bg1"/>
                </a:solidFill>
                <a:latin typeface="Monaco"/>
              </a:rPr>
              <a:t>(Mask);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Monaco"/>
              </a:rPr>
              <a:t>if(mask) check(mask, idx, 221);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636308" y="3629496"/>
          <a:ext cx="36559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0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485962" y="3233053"/>
          <a:ext cx="611188" cy="228600"/>
        </p:xfrm>
        <a:graphic>
          <a:graphicData uri="http://schemas.openxmlformats.org/presentationml/2006/ole">
            <p:oleObj spid="_x0000_s225284" name="Equation" r:id="rId5" imgW="304800" imgH="114300" progId="Equation.3">
              <p:embed/>
            </p:oleObj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3097150" y="5048834"/>
            <a:ext cx="1401226" cy="158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04929" y="4452154"/>
            <a:ext cx="149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Monaco"/>
              </a:rPr>
              <a:t>cmpeq</a:t>
            </a:r>
            <a:endParaRPr lang="en-GB" sz="2000" b="1" dirty="0">
              <a:latin typeface="Monaco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698094" y="3629496"/>
          <a:ext cx="36559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0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0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0</a:t>
                      </a:r>
                      <a:endParaRPr lang="en-US" sz="2000" b="1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5285" name="Object 5"/>
          <p:cNvGraphicFramePr>
            <a:graphicFrameLocks noChangeAspect="1"/>
          </p:cNvGraphicFramePr>
          <p:nvPr/>
        </p:nvGraphicFramePr>
        <p:xfrm>
          <a:off x="4499047" y="3208338"/>
          <a:ext cx="763588" cy="279400"/>
        </p:xfrm>
        <a:graphic>
          <a:graphicData uri="http://schemas.openxmlformats.org/presentationml/2006/ole">
            <p:oleObj spid="_x0000_s225285" name="Equation" r:id="rId6" imgW="381000" imgH="139700" progId="Equation.3">
              <p:embed/>
            </p:oleObj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5262805" y="5048834"/>
            <a:ext cx="1401226" cy="158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56370" y="4452154"/>
            <a:ext cx="149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Monaco"/>
              </a:rPr>
              <a:t>movemask</a:t>
            </a:r>
            <a:endParaRPr lang="en-GB" sz="2000" b="1" dirty="0">
              <a:latin typeface="Monaco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382879" y="3535689"/>
          <a:ext cx="469281" cy="3383507"/>
        </p:xfrm>
        <a:graphic>
          <a:graphicData uri="http://schemas.openxmlformats.org/presentationml/2006/ole">
            <p:oleObj spid="_x0000_s225286" name="Equation" r:id="rId7" imgW="165100" imgH="203200" progId="Equation.3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7016" y="4748103"/>
            <a:ext cx="126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128</a:t>
            </a:r>
          </a:p>
          <a:p>
            <a:r>
              <a:rPr lang="en-US" sz="2400" smtClean="0"/>
              <a:t>bits</a:t>
            </a:r>
            <a:endParaRPr lang="en-US" sz="2400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893535" y="3797785"/>
          <a:ext cx="36559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05551">
                <a:tc>
                  <a:txBody>
                    <a:bodyPr/>
                    <a:lstStyle/>
                    <a:p>
                      <a:r>
                        <a:rPr lang="en-US" sz="1600" b="1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05551">
                <a:tc>
                  <a:txBody>
                    <a:bodyPr/>
                    <a:lstStyle/>
                    <a:p>
                      <a:r>
                        <a:rPr lang="en-US" sz="1600" b="1" i="0" dirty="0" smtClean="0"/>
                        <a:t>0</a:t>
                      </a:r>
                      <a:endParaRPr lang="en-US" sz="1600" b="1" i="0" dirty="0"/>
                    </a:p>
                  </a:txBody>
                  <a:tcPr/>
                </a:tc>
              </a:tr>
              <a:tr h="305551">
                <a:tc>
                  <a:txBody>
                    <a:bodyPr/>
                    <a:lstStyle/>
                    <a:p>
                      <a:r>
                        <a:rPr lang="en-US" sz="1600" b="1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05551">
                <a:tc>
                  <a:txBody>
                    <a:bodyPr/>
                    <a:lstStyle/>
                    <a:p>
                      <a:r>
                        <a:rPr lang="en-US" sz="1600" b="1" i="0" dirty="0" smtClean="0"/>
                        <a:t>0</a:t>
                      </a:r>
                      <a:endParaRPr lang="en-US" sz="1600" b="1" i="0" dirty="0"/>
                    </a:p>
                  </a:txBody>
                  <a:tcPr/>
                </a:tc>
              </a:tr>
              <a:tr h="305551">
                <a:tc>
                  <a:txBody>
                    <a:bodyPr/>
                    <a:lstStyle/>
                    <a:p>
                      <a:r>
                        <a:rPr lang="en-US" sz="1600" b="1" i="0" dirty="0" smtClean="0"/>
                        <a:t>0</a:t>
                      </a:r>
                      <a:endParaRPr lang="en-US" sz="1600" b="1" i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05551">
                <a:tc>
                  <a:txBody>
                    <a:bodyPr/>
                    <a:lstStyle/>
                    <a:p>
                      <a:r>
                        <a:rPr lang="en-US" sz="1600" b="1" i="0" dirty="0" smtClean="0"/>
                        <a:t>0</a:t>
                      </a:r>
                      <a:endParaRPr lang="en-US" sz="1600" b="1" i="0" dirty="0"/>
                    </a:p>
                  </a:txBody>
                  <a:tcPr/>
                </a:tc>
              </a:tr>
              <a:tr h="305551">
                <a:tc>
                  <a:txBody>
                    <a:bodyPr/>
                    <a:lstStyle/>
                    <a:p>
                      <a:r>
                        <a:rPr lang="en-US" sz="1600" b="1" i="0" dirty="0" smtClean="0"/>
                        <a:t>0</a:t>
                      </a:r>
                      <a:endParaRPr lang="en-US" sz="1600" b="1" i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05551">
                <a:tc>
                  <a:txBody>
                    <a:bodyPr/>
                    <a:lstStyle/>
                    <a:p>
                      <a:r>
                        <a:rPr lang="en-US" sz="1600" b="1" i="0" dirty="0" smtClean="0"/>
                        <a:t>0</a:t>
                      </a:r>
                      <a:endParaRPr lang="en-US" sz="1600" b="1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/>
        </p:nvGraphicFramePr>
        <p:xfrm>
          <a:off x="6755826" y="3240991"/>
          <a:ext cx="712788" cy="279400"/>
        </p:xfrm>
        <a:graphic>
          <a:graphicData uri="http://schemas.openxmlformats.org/presentationml/2006/ole">
            <p:oleObj spid="_x0000_s225287" name="Equation" r:id="rId8" imgW="355600" imgH="139700" progId="Equation.3">
              <p:embed/>
            </p:oleObj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7218704" y="3662198"/>
          <a:ext cx="491955" cy="2966720"/>
        </p:xfrm>
        <a:graphic>
          <a:graphicData uri="http://schemas.openxmlformats.org/presentationml/2006/ole">
            <p:oleObj spid="_x0000_s225288" name="Equation" r:id="rId9" imgW="165100" imgH="203200" progId="Equation.3">
              <p:embed/>
            </p:oleObj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787164" y="4686907"/>
            <a:ext cx="126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16</a:t>
            </a:r>
          </a:p>
          <a:p>
            <a:r>
              <a:rPr lang="en-US" sz="2400" smtClean="0"/>
              <a:t>bits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076234" y="2297119"/>
            <a:ext cx="1530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smtClean="0">
                <a:solidFill>
                  <a:srgbClr val="800000"/>
                </a:solidFill>
                <a:latin typeface="Arial Black"/>
              </a:rPr>
              <a:t>branch </a:t>
            </a:r>
            <a:r>
              <a:rPr lang="en-GB" sz="2000" dirty="0" smtClean="0">
                <a:solidFill>
                  <a:srgbClr val="800000"/>
                </a:solidFill>
                <a:latin typeface="Arial Black"/>
              </a:rPr>
              <a:t>away</a:t>
            </a:r>
            <a:endParaRPr lang="en-GB" sz="2000" dirty="0">
              <a:solidFill>
                <a:srgbClr val="800000"/>
              </a:solidFill>
              <a:latin typeface="Arial Black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rot="10800000" flipV="1">
            <a:off x="6725240" y="2646812"/>
            <a:ext cx="13509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/>
              </a:rPr>
              <a:t>On x86-64 CPUs, with SSE2 </a:t>
            </a:r>
            <a:r>
              <a:rPr lang="en-US" dirty="0" err="1" smtClean="0">
                <a:latin typeface="Arial Black"/>
              </a:rPr>
              <a:t>intrinsics</a:t>
            </a:r>
            <a:endParaRPr lang="en-GB" dirty="0">
              <a:latin typeface="Arial Black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357857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filtering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takes place once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128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candidate vectors </a:t>
            </a:r>
          </a:p>
          <a:p>
            <a:pPr algn="ctr"/>
            <a:r>
              <a:rPr lang="en-GB" sz="2400" b="1" dirty="0" smtClean="0">
                <a:latin typeface="Arial"/>
              </a:rPr>
              <a:t>are collected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9717" y="3370223"/>
            <a:ext cx="1188000" cy="544234"/>
          </a:xfrm>
          <a:prstGeom prst="roundRect">
            <a:avLst/>
          </a:prstGeom>
          <a:solidFill>
            <a:srgbClr val="8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bg1"/>
                </a:solidFill>
              </a:rPr>
              <a:t>Buffer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938923" y="4270057"/>
            <a:ext cx="1188000" cy="544234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f </a:t>
            </a:r>
            <a:r>
              <a:rPr lang="en-GB" sz="2000" baseline="30000" dirty="0" smtClean="0">
                <a:solidFill>
                  <a:schemeClr val="bg1"/>
                </a:solidFill>
              </a:rPr>
              <a:t>(i)</a:t>
            </a:r>
            <a:endParaRPr lang="en-GB" sz="2000" baseline="30000" dirty="0">
              <a:solidFill>
                <a:schemeClr val="bg1"/>
              </a:solidFill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2328146" y="2695257"/>
            <a:ext cx="409556" cy="53087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Down Arrow 54"/>
          <p:cNvSpPr/>
          <p:nvPr/>
        </p:nvSpPr>
        <p:spPr>
          <a:xfrm>
            <a:off x="2328146" y="5055591"/>
            <a:ext cx="409556" cy="53087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Arrow Connector 56"/>
          <p:cNvCxnSpPr>
            <a:stCxn id="52" idx="2"/>
            <a:endCxn id="41" idx="0"/>
          </p:cNvCxnSpPr>
          <p:nvPr/>
        </p:nvCxnSpPr>
        <p:spPr>
          <a:xfrm rot="5400000">
            <a:off x="2355520" y="4091860"/>
            <a:ext cx="355600" cy="79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5619994" y="3370223"/>
            <a:ext cx="1188000" cy="544234"/>
          </a:xfrm>
          <a:prstGeom prst="roundRect">
            <a:avLst/>
          </a:prstGeom>
          <a:solidFill>
            <a:srgbClr val="8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bg1"/>
                </a:solidFill>
              </a:rPr>
              <a:t>Buffer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619200" y="4270057"/>
            <a:ext cx="1188000" cy="544234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f </a:t>
            </a:r>
            <a:r>
              <a:rPr lang="en-GB" sz="2000" baseline="30000" dirty="0" smtClean="0">
                <a:solidFill>
                  <a:schemeClr val="bg1"/>
                </a:solidFill>
              </a:rPr>
              <a:t>(i)</a:t>
            </a:r>
            <a:endParaRPr lang="en-GB" sz="2000" baseline="30000" dirty="0">
              <a:solidFill>
                <a:schemeClr val="bg1"/>
              </a:solidFill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6008423" y="2695257"/>
            <a:ext cx="409556" cy="53087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Down Arrow 60"/>
          <p:cNvSpPr/>
          <p:nvPr/>
        </p:nvSpPr>
        <p:spPr>
          <a:xfrm>
            <a:off x="6008423" y="5055591"/>
            <a:ext cx="409556" cy="53087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Arrow Connector 61"/>
          <p:cNvCxnSpPr>
            <a:stCxn id="58" idx="2"/>
            <a:endCxn id="59" idx="0"/>
          </p:cNvCxnSpPr>
          <p:nvPr/>
        </p:nvCxnSpPr>
        <p:spPr>
          <a:xfrm rot="5400000">
            <a:off x="6035797" y="4091860"/>
            <a:ext cx="355600" cy="79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6306" name="Object 2"/>
          <p:cNvGraphicFramePr>
            <a:graphicFrameLocks noChangeAspect="1"/>
          </p:cNvGraphicFramePr>
          <p:nvPr/>
        </p:nvGraphicFramePr>
        <p:xfrm>
          <a:off x="4901681" y="4493894"/>
          <a:ext cx="482600" cy="111125"/>
        </p:xfrm>
        <a:graphic>
          <a:graphicData uri="http://schemas.openxmlformats.org/presentationml/2006/ole">
            <p:oleObj spid="_x0000_s226306" name="Equation" r:id="rId3" imgW="165100" imgH="38100" progId="Equation.3">
              <p:embed/>
            </p:oleObj>
          </a:graphicData>
        </a:graphic>
      </p:graphicFrame>
      <p:sp>
        <p:nvSpPr>
          <p:cNvPr id="63" name="Rounded Rectangle 62"/>
          <p:cNvSpPr/>
          <p:nvPr/>
        </p:nvSpPr>
        <p:spPr>
          <a:xfrm>
            <a:off x="3485875" y="3370223"/>
            <a:ext cx="1188000" cy="544234"/>
          </a:xfrm>
          <a:prstGeom prst="roundRect">
            <a:avLst/>
          </a:prstGeom>
          <a:solidFill>
            <a:srgbClr val="8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bg1"/>
                </a:solidFill>
              </a:rPr>
              <a:t>Buffer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3485081" y="4270057"/>
            <a:ext cx="1188000" cy="544234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f </a:t>
            </a:r>
            <a:r>
              <a:rPr lang="en-GB" sz="2000" baseline="30000" dirty="0" smtClean="0">
                <a:solidFill>
                  <a:schemeClr val="bg1"/>
                </a:solidFill>
              </a:rPr>
              <a:t>(i)</a:t>
            </a:r>
            <a:endParaRPr lang="en-GB" sz="2000" baseline="30000" dirty="0">
              <a:solidFill>
                <a:schemeClr val="bg1"/>
              </a:solidFill>
            </a:endParaRPr>
          </a:p>
        </p:txBody>
      </p:sp>
      <p:sp>
        <p:nvSpPr>
          <p:cNvPr id="65" name="Down Arrow 64"/>
          <p:cNvSpPr/>
          <p:nvPr/>
        </p:nvSpPr>
        <p:spPr>
          <a:xfrm>
            <a:off x="3874304" y="2695257"/>
            <a:ext cx="409556" cy="53087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Down Arrow 65"/>
          <p:cNvSpPr/>
          <p:nvPr/>
        </p:nvSpPr>
        <p:spPr>
          <a:xfrm>
            <a:off x="3874304" y="5055591"/>
            <a:ext cx="409556" cy="53087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7" name="Straight Arrow Connector 66"/>
          <p:cNvCxnSpPr>
            <a:stCxn id="63" idx="2"/>
            <a:endCxn id="64" idx="0"/>
          </p:cNvCxnSpPr>
          <p:nvPr/>
        </p:nvCxnSpPr>
        <p:spPr>
          <a:xfrm rot="5400000">
            <a:off x="3901678" y="4091860"/>
            <a:ext cx="355600" cy="79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6307" name="Object 3"/>
          <p:cNvGraphicFramePr>
            <a:graphicFrameLocks noChangeAspect="1"/>
          </p:cNvGraphicFramePr>
          <p:nvPr/>
        </p:nvGraphicFramePr>
        <p:xfrm>
          <a:off x="4901681" y="3606800"/>
          <a:ext cx="482600" cy="111125"/>
        </p:xfrm>
        <a:graphic>
          <a:graphicData uri="http://schemas.openxmlformats.org/presentationml/2006/ole">
            <p:oleObj spid="_x0000_s226307" name="Equation" r:id="rId4" imgW="165100" imgH="38100" progId="Equation.3">
              <p:embed/>
            </p:oleObj>
          </a:graphicData>
        </a:graphic>
      </p:graphicFrame>
      <p:cxnSp>
        <p:nvCxnSpPr>
          <p:cNvPr id="73" name="Straight Arrow Connector 72"/>
          <p:cNvCxnSpPr/>
          <p:nvPr/>
        </p:nvCxnSpPr>
        <p:spPr>
          <a:xfrm rot="10800000" flipV="1">
            <a:off x="6417980" y="4529174"/>
            <a:ext cx="921655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7365035" y="4399792"/>
          <a:ext cx="723900" cy="258763"/>
        </p:xfrm>
        <a:graphic>
          <a:graphicData uri="http://schemas.openxmlformats.org/presentationml/2006/ole">
            <p:oleObj spid="_x0000_s226309" name="Equation" r:id="rId5" imgW="355600" imgH="127000" progId="Equation.3">
              <p:embed/>
            </p:oleObj>
          </a:graphicData>
        </a:graphic>
      </p:graphicFrame>
      <p:sp>
        <p:nvSpPr>
          <p:cNvPr id="79" name="Left Brace 78"/>
          <p:cNvSpPr/>
          <p:nvPr/>
        </p:nvSpPr>
        <p:spPr>
          <a:xfrm>
            <a:off x="4203699" y="4143057"/>
            <a:ext cx="359561" cy="3667444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4259263" y="6256338"/>
          <a:ext cx="206375" cy="258762"/>
        </p:xfrm>
        <a:graphic>
          <a:graphicData uri="http://schemas.openxmlformats.org/presentationml/2006/ole">
            <p:oleObj spid="_x0000_s226311" name="Equation" r:id="rId6" imgW="101600" imgH="127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/>
              </a:rPr>
              <a:t>On x86-64 CPUs, with SSE2 </a:t>
            </a:r>
            <a:r>
              <a:rPr lang="en-US" dirty="0" err="1" smtClean="0">
                <a:latin typeface="Arial Black"/>
              </a:rPr>
              <a:t>intrinsics</a:t>
            </a:r>
            <a:endParaRPr lang="en-GB" dirty="0">
              <a:latin typeface="Arial Black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176146" y="2912817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76146" y="2445756"/>
          <a:ext cx="334963" cy="360363"/>
        </p:xfrm>
        <a:graphic>
          <a:graphicData uri="http://schemas.openxmlformats.org/presentationml/2006/ole">
            <p:oleObj spid="_x0000_s223235" name="Equation" r:id="rId3" imgW="165100" imgH="177800" progId="Equation.3">
              <p:embed/>
            </p:oleObj>
          </a:graphicData>
        </a:graphic>
      </p:graphicFrame>
      <p:graphicFrame>
        <p:nvGraphicFramePr>
          <p:cNvPr id="223236" name="Object 4"/>
          <p:cNvGraphicFramePr>
            <a:graphicFrameLocks noChangeAspect="1"/>
          </p:cNvGraphicFramePr>
          <p:nvPr/>
        </p:nvGraphicFramePr>
        <p:xfrm>
          <a:off x="4830719" y="4274874"/>
          <a:ext cx="644525" cy="149225"/>
        </p:xfrm>
        <a:graphic>
          <a:graphicData uri="http://schemas.openxmlformats.org/presentationml/2006/ole">
            <p:oleObj spid="_x0000_s223236" name="Equation" r:id="rId4" imgW="165100" imgH="38100" progId="Equation.3">
              <p:embed/>
            </p:oleObj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737818" y="2912817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648376" y="2445740"/>
          <a:ext cx="514350" cy="360363"/>
        </p:xfrm>
        <a:graphic>
          <a:graphicData uri="http://schemas.openxmlformats.org/presentationml/2006/ole">
            <p:oleObj spid="_x0000_s223238" name="Equation" r:id="rId5" imgW="254000" imgH="177800" progId="Equation.3">
              <p:embed/>
            </p:oleObj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571441" y="2912833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531938" y="2393950"/>
          <a:ext cx="412750" cy="460375"/>
        </p:xfrm>
        <a:graphic>
          <a:graphicData uri="http://schemas.openxmlformats.org/presentationml/2006/ole">
            <p:oleObj spid="_x0000_s223240" name="Equation" r:id="rId6" imgW="203200" imgH="228600" progId="Equation.3">
              <p:embed/>
            </p:oleObj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2256616" y="4274890"/>
          <a:ext cx="644525" cy="149225"/>
        </p:xfrm>
        <a:graphic>
          <a:graphicData uri="http://schemas.openxmlformats.org/presentationml/2006/ole">
            <p:oleObj spid="_x0000_s223241" name="Equation" r:id="rId7" imgW="165100" imgH="38100" progId="Equation.3">
              <p:embed/>
            </p:oleObj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163715" y="2912833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3068638" y="2393950"/>
          <a:ext cx="460375" cy="463550"/>
        </p:xfrm>
        <a:graphic>
          <a:graphicData uri="http://schemas.openxmlformats.org/presentationml/2006/ole">
            <p:oleObj spid="_x0000_s223243" name="Equation" r:id="rId8" imgW="228600" imgH="228600" progId="Equation.3">
              <p:embed/>
            </p:oleObj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1097900" y="2934182"/>
          <a:ext cx="504825" cy="2966720"/>
        </p:xfrm>
        <a:graphic>
          <a:graphicData uri="http://schemas.openxmlformats.org/presentationml/2006/ole">
            <p:oleObj spid="_x0000_s223244" name="Equation" r:id="rId9" imgW="165100" imgH="203200" progId="Equation.3">
              <p:embed/>
            </p:oleObj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03843" y="4111881"/>
            <a:ext cx="82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128</a:t>
            </a:r>
            <a:endParaRPr lang="en-US" sz="2400" dirty="0"/>
          </a:p>
        </p:txBody>
      </p:sp>
      <p:sp>
        <p:nvSpPr>
          <p:cNvPr id="20" name="Right Arrow 19"/>
          <p:cNvSpPr/>
          <p:nvPr/>
        </p:nvSpPr>
        <p:spPr>
          <a:xfrm>
            <a:off x="6640834" y="4118393"/>
            <a:ext cx="492462" cy="312993"/>
          </a:xfrm>
          <a:prstGeom prst="righ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686634" y="2912833"/>
          <a:ext cx="3655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rgbClr val="800000"/>
                          </a:solidFill>
                        </a:rPr>
                        <a:t>0</a:t>
                      </a:r>
                      <a:endParaRPr lang="en-US" b="1" i="0" dirty="0">
                        <a:solidFill>
                          <a:srgbClr val="8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7635203" y="2524153"/>
          <a:ext cx="436562" cy="204788"/>
        </p:xfrm>
        <a:graphic>
          <a:graphicData uri="http://schemas.openxmlformats.org/presentationml/2006/ole">
            <p:oleObj spid="_x0000_s223245" name="Equation" r:id="rId10" imgW="215900" imgH="101600" progId="Equation.3">
              <p:embed/>
            </p:oleObj>
          </a:graphicData>
        </a:graphic>
      </p:graphicFrame>
      <p:sp>
        <p:nvSpPr>
          <p:cNvPr id="26" name="Left Bracket 25"/>
          <p:cNvSpPr/>
          <p:nvPr/>
        </p:nvSpPr>
        <p:spPr>
          <a:xfrm>
            <a:off x="2486131" y="5232421"/>
            <a:ext cx="212520" cy="1723709"/>
          </a:xfrm>
          <a:prstGeom prst="leftBracke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ket 27"/>
          <p:cNvSpPr/>
          <p:nvPr/>
        </p:nvSpPr>
        <p:spPr>
          <a:xfrm>
            <a:off x="5079112" y="5299961"/>
            <a:ext cx="212520" cy="1625571"/>
          </a:xfrm>
          <a:prstGeom prst="leftBracke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272799" y="6181559"/>
            <a:ext cx="299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Coefficients of </a:t>
            </a:r>
            <a:endParaRPr lang="en-GB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4082046" y="6213885"/>
            <a:ext cx="299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Candidate vectors</a:t>
            </a:r>
            <a:endParaRPr lang="en-GB" sz="2400" dirty="0"/>
          </a:p>
        </p:txBody>
      </p:sp>
      <p:graphicFrame>
        <p:nvGraphicFramePr>
          <p:cNvPr id="223246" name="Object 14"/>
          <p:cNvGraphicFramePr>
            <a:graphicFrameLocks noChangeAspect="1"/>
          </p:cNvGraphicFramePr>
          <p:nvPr/>
        </p:nvGraphicFramePr>
        <p:xfrm>
          <a:off x="3158856" y="6171779"/>
          <a:ext cx="576263" cy="511175"/>
        </p:xfrm>
        <a:graphic>
          <a:graphicData uri="http://schemas.openxmlformats.org/presentationml/2006/ole">
            <p:oleObj spid="_x0000_s223246" name="Equation" r:id="rId11" imgW="228600" imgH="203200" progId="Equation.3">
              <p:embed/>
            </p:oleObj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153684" y="3295754"/>
            <a:ext cx="1980000" cy="369332"/>
          </a:xfrm>
          <a:prstGeom prst="rect">
            <a:avLst/>
          </a:prstGeom>
          <a:noFill/>
          <a:ln w="381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15875" y="1357857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filtering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takes place once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128</a:t>
            </a:r>
            <a:r>
              <a:rPr lang="en-GB" sz="2400" b="1" dirty="0" smtClean="0">
                <a:latin typeface="Arial Black"/>
              </a:rPr>
              <a:t> </a:t>
            </a:r>
            <a:r>
              <a:rPr lang="en-GB" sz="2400" b="1" dirty="0" smtClean="0">
                <a:latin typeface="Arial"/>
              </a:rPr>
              <a:t>candidate vectors </a:t>
            </a:r>
          </a:p>
          <a:p>
            <a:pPr algn="ctr"/>
            <a:r>
              <a:rPr lang="en-GB" sz="2400" b="1" dirty="0" smtClean="0">
                <a:latin typeface="Arial"/>
              </a:rPr>
              <a:t>are collected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Experiment Results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/>
          </a:bodyPr>
          <a:lstStyle/>
          <a:p>
            <a:r>
              <a:rPr lang="en-GB" dirty="0" smtClean="0">
                <a:latin typeface="Arial Black"/>
              </a:rPr>
              <a:t>Experiment Results</a:t>
            </a:r>
            <a:endParaRPr lang="en-GB" dirty="0">
              <a:latin typeface="Arial Black"/>
            </a:endParaRPr>
          </a:p>
        </p:txBody>
      </p:sp>
      <p:pic>
        <p:nvPicPr>
          <p:cNvPr id="4" name="Picture 3" descr="table2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33777"/>
            <a:ext cx="824865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700" y="5613400"/>
            <a:ext cx="2160000" cy="36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/>
          </a:bodyPr>
          <a:lstStyle/>
          <a:p>
            <a:r>
              <a:rPr lang="en-GB" dirty="0" smtClean="0">
                <a:latin typeface="Arial Black"/>
              </a:rPr>
              <a:t>Experiment Results</a:t>
            </a:r>
            <a:endParaRPr lang="en-GB" dirty="0">
              <a:latin typeface="Arial Black"/>
            </a:endParaRPr>
          </a:p>
        </p:txBody>
      </p:sp>
      <p:pic>
        <p:nvPicPr>
          <p:cNvPr id="31" name="Picture 30" descr="table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1153"/>
            <a:ext cx="9144000" cy="312909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875" y="586740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Scalability </a:t>
            </a:r>
            <a:r>
              <a:rPr lang="en-GB" sz="2400" b="1" dirty="0" err="1" smtClean="0">
                <a:solidFill>
                  <a:srgbClr val="800000"/>
                </a:solidFill>
                <a:latin typeface="Arial Black"/>
              </a:rPr>
              <a:t>w.r.t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. </a:t>
            </a:r>
            <a:r>
              <a:rPr lang="en-GB" sz="2400" b="1" dirty="0" err="1" smtClean="0">
                <a:solidFill>
                  <a:srgbClr val="800000"/>
                </a:solidFill>
                <a:latin typeface="Arial Black"/>
              </a:rPr>
              <a:t>n</a:t>
            </a:r>
            <a:endParaRPr lang="en-GB" sz="2400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/>
          </a:bodyPr>
          <a:lstStyle/>
          <a:p>
            <a:r>
              <a:rPr lang="en-GB" dirty="0" smtClean="0">
                <a:latin typeface="Arial Black"/>
              </a:rPr>
              <a:t>Experiment Results</a:t>
            </a:r>
            <a:endParaRPr lang="en-GB" dirty="0">
              <a:latin typeface="Arial Black"/>
            </a:endParaRPr>
          </a:p>
        </p:txBody>
      </p:sp>
      <p:pic>
        <p:nvPicPr>
          <p:cNvPr id="25" name="Picture 24" descr="deg_vs_cycl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44500" y="952500"/>
            <a:ext cx="8046720" cy="62179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612900" y="4508500"/>
            <a:ext cx="6400800" cy="977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00200" y="5067300"/>
            <a:ext cx="3238500" cy="4826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838700" y="2057400"/>
            <a:ext cx="3175000" cy="30226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0872"/>
            <a:ext cx="8229600" cy="1900439"/>
          </a:xfrm>
        </p:spPr>
        <p:txBody>
          <a:bodyPr/>
          <a:lstStyle/>
          <a:p>
            <a:r>
              <a:rPr lang="en-GB" dirty="0" smtClean="0">
                <a:solidFill>
                  <a:srgbClr val="FFFF00"/>
                </a:solidFill>
              </a:rPr>
              <a:t>Motivation</a:t>
            </a:r>
          </a:p>
          <a:p>
            <a:r>
              <a:rPr lang="en-GB" smtClean="0">
                <a:solidFill>
                  <a:srgbClr val="FFFF00"/>
                </a:solidFill>
              </a:rPr>
              <a:t>Problem </a:t>
            </a:r>
            <a:r>
              <a:rPr lang="en-GB" dirty="0" smtClean="0">
                <a:solidFill>
                  <a:srgbClr val="FFFF00"/>
                </a:solidFill>
              </a:rPr>
              <a:t>Definition</a:t>
            </a:r>
          </a:p>
          <a:p>
            <a:r>
              <a:rPr lang="en-GB" smtClean="0">
                <a:solidFill>
                  <a:srgbClr val="FFFF00"/>
                </a:solidFill>
              </a:rPr>
              <a:t>Contribution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Introduction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/>
          </a:bodyPr>
          <a:lstStyle/>
          <a:p>
            <a:r>
              <a:rPr lang="en-GB" dirty="0" smtClean="0">
                <a:latin typeface="Arial Black"/>
              </a:rPr>
              <a:t>Conclusion</a:t>
            </a:r>
            <a:endParaRPr lang="en-GB" dirty="0">
              <a:latin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999" y="1728560"/>
            <a:ext cx="876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 Black"/>
              </a:rPr>
              <a:t>Contributions</a:t>
            </a:r>
            <a:endParaRPr lang="en-GB" sz="2400" b="1" dirty="0">
              <a:latin typeface="Arial Black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4470" y="2190225"/>
            <a:ext cx="8750091" cy="1800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/>
              </a:rPr>
              <a:t>We proposed a new exhaustive search algorithm</a:t>
            </a:r>
            <a:r>
              <a:rPr lang="en-US" sz="2400" b="1" dirty="0" smtClean="0">
                <a:latin typeface="Arial"/>
              </a:rPr>
              <a:t>.</a:t>
            </a:r>
            <a:endParaRPr lang="en-GB" sz="2400" b="1" dirty="0" smtClean="0">
              <a:latin typeface="Arial"/>
            </a:endParaRPr>
          </a:p>
          <a:p>
            <a:r>
              <a:rPr lang="en-GB" sz="2400" b="1" dirty="0" smtClean="0">
                <a:latin typeface="Arial"/>
              </a:rPr>
              <a:t>It can be inferred that GGCE should outperform </a:t>
            </a:r>
          </a:p>
          <a:p>
            <a:pPr>
              <a:buNone/>
            </a:pPr>
            <a:r>
              <a:rPr lang="en-GB" sz="2400" b="1" dirty="0" smtClean="0">
                <a:latin typeface="Arial"/>
              </a:rPr>
              <a:t>	</a:t>
            </a:r>
            <a:r>
              <a:rPr lang="en-GB" sz="2400" b="1" dirty="0" smtClean="0">
                <a:latin typeface="Arial"/>
              </a:rPr>
              <a:t>existing solvers as long as</a:t>
            </a:r>
            <a:endParaRPr lang="en-US" sz="2400" b="1" dirty="0" smtClean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438" y="3990225"/>
            <a:ext cx="876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 Black"/>
              </a:rPr>
              <a:t>Future Work</a:t>
            </a:r>
            <a:endParaRPr lang="en-GB" sz="2400" b="1" dirty="0">
              <a:latin typeface="Arial Black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3909" y="4451890"/>
            <a:ext cx="8750091" cy="18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400" b="1" dirty="0" smtClean="0">
                <a:latin typeface="Arial"/>
              </a:rPr>
              <a:t>Programming in assembly code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400" b="1" noProof="0" dirty="0" smtClean="0">
                <a:solidFill>
                  <a:srgbClr val="800000"/>
                </a:solidFill>
                <a:latin typeface="Arial"/>
              </a:rPr>
              <a:t>On FPGA </a:t>
            </a:r>
            <a:r>
              <a:rPr lang="en-GB" sz="2400" b="1" dirty="0" smtClean="0">
                <a:solidFill>
                  <a:srgbClr val="800000"/>
                </a:solidFill>
                <a:latin typeface="Arial"/>
              </a:rPr>
              <a:t>or ASIC</a:t>
            </a:r>
            <a:endParaRPr lang="en-GB" sz="2400" b="1" noProof="0" dirty="0" smtClean="0">
              <a:solidFill>
                <a:srgbClr val="800000"/>
              </a:solidFill>
              <a:latin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787900" y="3133725"/>
          <a:ext cx="1936750" cy="323850"/>
        </p:xfrm>
        <a:graphic>
          <a:graphicData uri="http://schemas.openxmlformats.org/presentationml/2006/ole">
            <p:oleObj spid="_x0000_s405506" name="Equation" r:id="rId3" imgW="762000" imgH="127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Thanks for your attention !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267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FFFF00"/>
                </a:solidFill>
              </a:rPr>
              <a:t>Questions or comments ?</a:t>
            </a:r>
            <a:endParaRPr lang="en-GB" sz="3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graphicFrame>
        <p:nvGraphicFramePr>
          <p:cNvPr id="139266" name="Object 2"/>
          <p:cNvGraphicFramePr>
            <a:graphicFrameLocks noChangeAspect="1"/>
          </p:cNvGraphicFramePr>
          <p:nvPr/>
        </p:nvGraphicFramePr>
        <p:xfrm>
          <a:off x="2761757" y="1342696"/>
          <a:ext cx="4851400" cy="609600"/>
        </p:xfrm>
        <a:graphic>
          <a:graphicData uri="http://schemas.openxmlformats.org/presentationml/2006/ole">
            <p:oleObj spid="_x0000_s139266" name="Equation" r:id="rId3" imgW="1612900" imgH="203200" progId="Equation.3">
              <p:embed/>
            </p:oleObj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9734" y="1343011"/>
            <a:ext cx="2105495" cy="461665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734" y="2449546"/>
            <a:ext cx="2105495" cy="461665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Example</a:t>
            </a:r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/>
        </p:nvGraphicFramePr>
        <p:xfrm>
          <a:off x="256682" y="4399238"/>
          <a:ext cx="841375" cy="571500"/>
        </p:xfrm>
        <a:graphic>
          <a:graphicData uri="http://schemas.openxmlformats.org/presentationml/2006/ole">
            <p:oleObj spid="_x0000_s139267" name="Equation" r:id="rId4" imgW="279400" imgH="190500" progId="Equation.3">
              <p:embed/>
            </p:oleObj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465983" y="3063611"/>
          <a:ext cx="271887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8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Index</a:t>
                      </a:r>
                      <a:endParaRPr lang="en-GB" sz="24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0000 </a:t>
                      </a:r>
                      <a:r>
                        <a:rPr lang="en-GB" sz="2400" b="1" i="0" dirty="0" smtClean="0"/>
                        <a:t>1101</a:t>
                      </a:r>
                      <a:endParaRPr lang="en-GB" sz="24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0001 </a:t>
                      </a:r>
                      <a:r>
                        <a:rPr lang="en-GB" sz="2400" b="1" i="0" dirty="0" smtClean="0"/>
                        <a:t>1101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0010 </a:t>
                      </a:r>
                      <a:r>
                        <a:rPr lang="en-GB" sz="2400" b="1" i="0" dirty="0" smtClean="0"/>
                        <a:t>1101</a:t>
                      </a:r>
                      <a:endParaRPr lang="en-GB" sz="24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0011 </a:t>
                      </a:r>
                      <a:r>
                        <a:rPr lang="en-GB" sz="2400" b="1" i="0" dirty="0" smtClean="0"/>
                        <a:t>1101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0100 </a:t>
                      </a:r>
                      <a:r>
                        <a:rPr lang="en-GB" sz="2400" b="1" i="0" dirty="0" smtClean="0"/>
                        <a:t>1101</a:t>
                      </a:r>
                      <a:endParaRPr lang="en-GB" sz="2400" b="1" i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0101 </a:t>
                      </a:r>
                      <a:r>
                        <a:rPr lang="en-GB" sz="2400" b="1" i="0" dirty="0" smtClean="0"/>
                        <a:t>1101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736548" y="6375613"/>
          <a:ext cx="193675" cy="423863"/>
        </p:xfrm>
        <a:graphic>
          <a:graphicData uri="http://schemas.openxmlformats.org/presentationml/2006/ole">
            <p:oleObj spid="_x0000_s139268" name="Equation" r:id="rId5" imgW="63500" imgH="139700" progId="Equation.3">
              <p:embed/>
            </p:oleObj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73854" y="3063611"/>
          <a:ext cx="271887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8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Gray Code</a:t>
                      </a:r>
                      <a:endParaRPr lang="en-GB" sz="24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0000 </a:t>
                      </a:r>
                      <a:r>
                        <a:rPr lang="en-GB" sz="2400" b="1" i="0" dirty="0" smtClean="0"/>
                        <a:t>1011</a:t>
                      </a:r>
                      <a:endParaRPr lang="en-GB" sz="24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0001 </a:t>
                      </a:r>
                      <a:r>
                        <a:rPr lang="en-GB" sz="2400" b="1" i="0" dirty="0" smtClean="0"/>
                        <a:t>0011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0011 </a:t>
                      </a:r>
                      <a:r>
                        <a:rPr lang="en-GB" sz="2400" b="1" i="0" dirty="0" smtClean="0"/>
                        <a:t>1011</a:t>
                      </a:r>
                      <a:endParaRPr lang="en-GB" sz="24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0010 </a:t>
                      </a:r>
                      <a:r>
                        <a:rPr lang="en-GB" sz="2400" b="1" i="0" dirty="0" smtClean="0"/>
                        <a:t>0011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0110 </a:t>
                      </a:r>
                      <a:r>
                        <a:rPr lang="en-GB" sz="2400" b="1" i="0" dirty="0" smtClean="0"/>
                        <a:t>1011</a:t>
                      </a:r>
                      <a:endParaRPr lang="en-GB" sz="2400" b="1" i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0111 </a:t>
                      </a:r>
                      <a:r>
                        <a:rPr lang="en-GB" sz="2400" b="1" i="0" dirty="0" smtClean="0"/>
                        <a:t>0011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9271" name="Object 7"/>
          <p:cNvGraphicFramePr>
            <a:graphicFrameLocks noChangeAspect="1"/>
          </p:cNvGraphicFramePr>
          <p:nvPr/>
        </p:nvGraphicFramePr>
        <p:xfrm>
          <a:off x="8035925" y="4398963"/>
          <a:ext cx="993775" cy="571500"/>
        </p:xfrm>
        <a:graphic>
          <a:graphicData uri="http://schemas.openxmlformats.org/presentationml/2006/ole">
            <p:oleObj spid="_x0000_s139271" name="Equation" r:id="rId6" imgW="330200" imgH="190500" progId="Equation.3">
              <p:embed/>
            </p:oleObj>
          </a:graphicData>
        </a:graphic>
      </p:graphicFrame>
      <p:sp>
        <p:nvSpPr>
          <p:cNvPr id="11" name="Right Arrow 10"/>
          <p:cNvSpPr/>
          <p:nvPr/>
        </p:nvSpPr>
        <p:spPr>
          <a:xfrm>
            <a:off x="4390863" y="4619370"/>
            <a:ext cx="492462" cy="312993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887039" y="2260342"/>
            <a:ext cx="207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Arial"/>
              </a:rPr>
              <a:t>k can be 0</a:t>
            </a:r>
            <a:endParaRPr lang="en-GB" sz="2000" dirty="0">
              <a:latin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3707106" y="2157445"/>
            <a:ext cx="35819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9272" name="Object 8"/>
          <p:cNvGraphicFramePr>
            <a:graphicFrameLocks noChangeAspect="1"/>
          </p:cNvGraphicFramePr>
          <p:nvPr/>
        </p:nvGraphicFramePr>
        <p:xfrm>
          <a:off x="6334427" y="6375613"/>
          <a:ext cx="193675" cy="423862"/>
        </p:xfrm>
        <a:graphic>
          <a:graphicData uri="http://schemas.openxmlformats.org/presentationml/2006/ole">
            <p:oleObj spid="_x0000_s139272" name="Equation" r:id="rId7" imgW="63500" imgH="139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1210" y="1444258"/>
            <a:ext cx="2105495" cy="461665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Proposition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619301" y="3299295"/>
            <a:ext cx="596066" cy="1588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762000" y="3651250"/>
          <a:ext cx="306388" cy="496888"/>
        </p:xfrm>
        <a:graphic>
          <a:graphicData uri="http://schemas.openxmlformats.org/presentationml/2006/ole">
            <p:oleObj spid="_x0000_s140294" name="Equation" r:id="rId3" imgW="101600" imgH="165100" progId="Equation.3">
              <p:embed/>
            </p:oleObj>
          </a:graphicData>
        </a:graphic>
      </p:graphicFrame>
      <p:graphicFrame>
        <p:nvGraphicFramePr>
          <p:cNvPr id="140295" name="Object 7"/>
          <p:cNvGraphicFramePr>
            <a:graphicFrameLocks noChangeAspect="1"/>
          </p:cNvGraphicFramePr>
          <p:nvPr/>
        </p:nvGraphicFramePr>
        <p:xfrm>
          <a:off x="800097" y="4582830"/>
          <a:ext cx="230188" cy="382588"/>
        </p:xfrm>
        <a:graphic>
          <a:graphicData uri="http://schemas.openxmlformats.org/presentationml/2006/ole">
            <p:oleObj spid="_x0000_s140295" name="Equation" r:id="rId4" imgW="76200" imgH="127000" progId="Equation.3">
              <p:embed/>
            </p:oleObj>
          </a:graphicData>
        </a:graphic>
      </p:graphicFrame>
      <p:cxnSp>
        <p:nvCxnSpPr>
          <p:cNvPr id="24" name="Straight Arrow Connector 23"/>
          <p:cNvCxnSpPr/>
          <p:nvPr/>
        </p:nvCxnSpPr>
        <p:spPr>
          <a:xfrm rot="16200000" flipH="1">
            <a:off x="754596" y="4341647"/>
            <a:ext cx="322300" cy="158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>
            <a:off x="616125" y="5379279"/>
            <a:ext cx="596066" cy="1588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2799330" y="3299295"/>
            <a:ext cx="596066" cy="1588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0296" name="Object 8"/>
          <p:cNvGraphicFramePr>
            <a:graphicFrameLocks noChangeAspect="1"/>
          </p:cNvGraphicFramePr>
          <p:nvPr/>
        </p:nvGraphicFramePr>
        <p:xfrm>
          <a:off x="2827338" y="3516313"/>
          <a:ext cx="500062" cy="612775"/>
        </p:xfrm>
        <a:graphic>
          <a:graphicData uri="http://schemas.openxmlformats.org/presentationml/2006/ole">
            <p:oleObj spid="_x0000_s140296" name="Equation" r:id="rId5" imgW="165100" imgH="203200" progId="Equation.3">
              <p:embed/>
            </p:oleObj>
          </a:graphicData>
        </a:graphic>
      </p:graphicFrame>
      <p:graphicFrame>
        <p:nvGraphicFramePr>
          <p:cNvPr id="140297" name="Object 9"/>
          <p:cNvGraphicFramePr>
            <a:graphicFrameLocks noChangeAspect="1"/>
          </p:cNvGraphicFramePr>
          <p:nvPr/>
        </p:nvGraphicFramePr>
        <p:xfrm>
          <a:off x="2884576" y="4428843"/>
          <a:ext cx="422275" cy="536575"/>
        </p:xfrm>
        <a:graphic>
          <a:graphicData uri="http://schemas.openxmlformats.org/presentationml/2006/ole">
            <p:oleObj spid="_x0000_s140297" name="Equation" r:id="rId6" imgW="139700" imgH="177800" progId="Equation.3">
              <p:embed/>
            </p:oleObj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rot="5400000">
            <a:off x="2794566" y="5379279"/>
            <a:ext cx="596066" cy="1588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6200000" flipH="1">
            <a:off x="2934625" y="4341647"/>
            <a:ext cx="322300" cy="158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0298" name="Object 10"/>
          <p:cNvGraphicFramePr>
            <a:graphicFrameLocks noChangeAspect="1"/>
          </p:cNvGraphicFramePr>
          <p:nvPr/>
        </p:nvGraphicFramePr>
        <p:xfrm>
          <a:off x="287890" y="2144985"/>
          <a:ext cx="1260475" cy="609600"/>
        </p:xfrm>
        <a:graphic>
          <a:graphicData uri="http://schemas.openxmlformats.org/presentationml/2006/ole">
            <p:oleObj spid="_x0000_s140298" name="Equation" r:id="rId7" imgW="419100" imgH="203200" progId="Equation.3">
              <p:embed/>
            </p:oleObj>
          </a:graphicData>
        </a:graphic>
      </p:graphicFrame>
      <p:sp>
        <p:nvSpPr>
          <p:cNvPr id="39" name="Oval 38"/>
          <p:cNvSpPr/>
          <p:nvPr/>
        </p:nvSpPr>
        <p:spPr>
          <a:xfrm>
            <a:off x="2383281" y="2786693"/>
            <a:ext cx="1417048" cy="30857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ight Arrow 44"/>
          <p:cNvSpPr/>
          <p:nvPr/>
        </p:nvSpPr>
        <p:spPr>
          <a:xfrm>
            <a:off x="1776355" y="4194249"/>
            <a:ext cx="492462" cy="312993"/>
          </a:xfrm>
          <a:prstGeom prst="righ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40299" name="Object 11"/>
          <p:cNvGraphicFramePr>
            <a:graphicFrameLocks noChangeAspect="1"/>
          </p:cNvGraphicFramePr>
          <p:nvPr/>
        </p:nvGraphicFramePr>
        <p:xfrm>
          <a:off x="2306534" y="2144630"/>
          <a:ext cx="1412875" cy="609600"/>
        </p:xfrm>
        <a:graphic>
          <a:graphicData uri="http://schemas.openxmlformats.org/presentationml/2006/ole">
            <p:oleObj spid="_x0000_s140299" name="Equation" r:id="rId8" imgW="469900" imgH="203200" progId="Equation.3">
              <p:embed/>
            </p:oleObj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3851825" y="2425881"/>
            <a:ext cx="46732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                 </a:t>
            </a:r>
          </a:p>
          <a:p>
            <a:pPr>
              <a:lnSpc>
                <a:spcPct val="150000"/>
              </a:lnSpc>
            </a:pP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               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is </a:t>
            </a:r>
            <a:r>
              <a:rPr lang="en-GB" sz="24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"/>
              </a:rPr>
              <a:t>close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 </a:t>
            </a:r>
            <a:r>
              <a:rPr lang="en-GB" sz="2400" b="1" dirty="0" err="1" smtClean="0">
                <a:uFill>
                  <a:solidFill>
                    <a:schemeClr val="tx1"/>
                  </a:solidFill>
                </a:uFill>
                <a:latin typeface="Arial"/>
              </a:rPr>
              <a:t>w.r.t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. </a:t>
            </a:r>
          </a:p>
        </p:txBody>
      </p:sp>
      <p:graphicFrame>
        <p:nvGraphicFramePr>
          <p:cNvPr id="140300" name="Object 12"/>
          <p:cNvGraphicFramePr>
            <a:graphicFrameLocks noChangeAspect="1"/>
          </p:cNvGraphicFramePr>
          <p:nvPr/>
        </p:nvGraphicFramePr>
        <p:xfrm>
          <a:off x="3984281" y="3054601"/>
          <a:ext cx="1412875" cy="609600"/>
        </p:xfrm>
        <a:graphic>
          <a:graphicData uri="http://schemas.openxmlformats.org/presentationml/2006/ole">
            <p:oleObj spid="_x0000_s140300" name="Equation" r:id="rId9" imgW="469900" imgH="203200" progId="Equation.3">
              <p:embed/>
            </p:oleObj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7509963" y="3001503"/>
          <a:ext cx="1443537" cy="820794"/>
        </p:xfrm>
        <a:graphic>
          <a:graphicData uri="http://schemas.openxmlformats.org/presentationml/2006/ole">
            <p:oleObj spid="_x0000_s140301" name="Equation" r:id="rId10" imgW="736600" imgH="419100" progId="Equation.3">
              <p:embed/>
            </p:oleObj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5440270" y="4127377"/>
            <a:ext cx="33950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are </a:t>
            </a:r>
            <a:r>
              <a:rPr lang="en-GB" sz="24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"/>
              </a:rPr>
              <a:t>b</a:t>
            </a:r>
            <a:r>
              <a:rPr lang="en-GB" sz="2400" b="1" baseline="-25000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"/>
              </a:rPr>
              <a:t>k+1</a:t>
            </a:r>
            <a:r>
              <a:rPr lang="en-GB" sz="24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"/>
              </a:rPr>
              <a:t>(i)-close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 </a:t>
            </a:r>
          </a:p>
        </p:txBody>
      </p:sp>
      <p:graphicFrame>
        <p:nvGraphicFramePr>
          <p:cNvPr id="140303" name="Object 15"/>
          <p:cNvGraphicFramePr>
            <a:graphicFrameLocks noChangeAspect="1"/>
          </p:cNvGraphicFramePr>
          <p:nvPr/>
        </p:nvGraphicFramePr>
        <p:xfrm>
          <a:off x="4162425" y="4233863"/>
          <a:ext cx="1304925" cy="614362"/>
        </p:xfrm>
        <a:graphic>
          <a:graphicData uri="http://schemas.openxmlformats.org/presentationml/2006/ole">
            <p:oleObj spid="_x0000_s140303" name="Equation" r:id="rId11" imgW="431800" imgH="203200" progId="Equation.3">
              <p:embed/>
            </p:oleObj>
          </a:graphicData>
        </a:graphic>
      </p:graphicFrame>
      <p:sp>
        <p:nvSpPr>
          <p:cNvPr id="54" name="Oval 53"/>
          <p:cNvSpPr/>
          <p:nvPr/>
        </p:nvSpPr>
        <p:spPr>
          <a:xfrm>
            <a:off x="209604" y="2786693"/>
            <a:ext cx="1417048" cy="30857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/>
          <p:cNvSpPr txBox="1"/>
          <p:nvPr/>
        </p:nvSpPr>
        <p:spPr>
          <a:xfrm>
            <a:off x="1" y="6202310"/>
            <a:ext cx="9143999" cy="461665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/>
              </a:rPr>
              <a:t>Holds even when </a:t>
            </a:r>
            <a:r>
              <a:rPr lang="en-US" sz="2400" b="1" dirty="0" err="1" smtClean="0">
                <a:latin typeface="Arial"/>
              </a:rPr>
              <a:t>k</a:t>
            </a:r>
            <a:r>
              <a:rPr lang="en-US" sz="2400" b="1" dirty="0" smtClean="0">
                <a:latin typeface="Arial"/>
              </a:rPr>
              <a:t>=0</a:t>
            </a:r>
            <a:endParaRPr lang="en-GB" sz="2400" b="1" dirty="0">
              <a:solidFill>
                <a:srgbClr val="8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1210" y="1444258"/>
            <a:ext cx="2105495" cy="461665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example</a:t>
            </a:r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/>
        </p:nvGraphicFramePr>
        <p:xfrm>
          <a:off x="256682" y="4399238"/>
          <a:ext cx="841375" cy="571500"/>
        </p:xfrm>
        <a:graphic>
          <a:graphicData uri="http://schemas.openxmlformats.org/presentationml/2006/ole">
            <p:oleObj spid="_x0000_s352267" name="Equation" r:id="rId3" imgW="279400" imgH="190500" progId="Equation.3">
              <p:embed/>
            </p:oleObj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1465983" y="3063611"/>
          <a:ext cx="271887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8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Index</a:t>
                      </a:r>
                      <a:endParaRPr lang="en-GB" sz="24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0000 </a:t>
                      </a:r>
                      <a:r>
                        <a:rPr lang="en-GB" sz="2400" b="1" i="0" dirty="0" smtClean="0"/>
                        <a:t>1101</a:t>
                      </a:r>
                      <a:endParaRPr lang="en-GB" sz="24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0001 </a:t>
                      </a:r>
                      <a:r>
                        <a:rPr lang="en-GB" sz="2400" b="1" i="0" dirty="0" smtClean="0"/>
                        <a:t>1101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0010 </a:t>
                      </a:r>
                      <a:r>
                        <a:rPr lang="en-GB" sz="2400" b="1" i="0" dirty="0" smtClean="0"/>
                        <a:t>1101</a:t>
                      </a:r>
                      <a:endParaRPr lang="en-GB" sz="24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0011 </a:t>
                      </a:r>
                      <a:r>
                        <a:rPr lang="en-GB" sz="2400" b="1" i="0" dirty="0" smtClean="0"/>
                        <a:t>1101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0100 </a:t>
                      </a:r>
                      <a:r>
                        <a:rPr lang="en-GB" sz="2400" b="1" i="0" dirty="0" smtClean="0"/>
                        <a:t>1101</a:t>
                      </a:r>
                      <a:endParaRPr lang="en-GB" sz="2400" b="1" i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0101 </a:t>
                      </a:r>
                      <a:r>
                        <a:rPr lang="en-GB" sz="2400" b="1" i="0" dirty="0" smtClean="0"/>
                        <a:t>1101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2736548" y="6375613"/>
          <a:ext cx="193675" cy="423863"/>
        </p:xfrm>
        <a:graphic>
          <a:graphicData uri="http://schemas.openxmlformats.org/presentationml/2006/ole">
            <p:oleObj spid="_x0000_s352268" name="Equation" r:id="rId4" imgW="63500" imgH="139700" progId="Equation.3">
              <p:embed/>
            </p:oleObj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073854" y="3063611"/>
          <a:ext cx="271887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8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Gray Code</a:t>
                      </a:r>
                      <a:endParaRPr lang="en-GB" sz="24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0000 </a:t>
                      </a:r>
                      <a:r>
                        <a:rPr lang="en-GB" sz="2400" b="1" i="0" dirty="0" smtClean="0"/>
                        <a:t>1011</a:t>
                      </a:r>
                      <a:endParaRPr lang="en-GB" sz="24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0001 </a:t>
                      </a:r>
                      <a:r>
                        <a:rPr lang="en-GB" sz="2400" b="1" i="0" dirty="0" smtClean="0"/>
                        <a:t>0011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0011 </a:t>
                      </a:r>
                      <a:r>
                        <a:rPr lang="en-GB" sz="2400" b="1" i="0" dirty="0" smtClean="0"/>
                        <a:t>1011</a:t>
                      </a:r>
                      <a:endParaRPr lang="en-GB" sz="2400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0010 </a:t>
                      </a:r>
                      <a:r>
                        <a:rPr lang="en-GB" sz="2400" b="1" i="0" dirty="0" smtClean="0"/>
                        <a:t>0011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0110 </a:t>
                      </a:r>
                      <a:r>
                        <a:rPr lang="en-GB" sz="2400" b="1" i="0" dirty="0" smtClean="0"/>
                        <a:t>1011</a:t>
                      </a:r>
                      <a:endParaRPr lang="en-GB" sz="2400" b="1" i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0111 </a:t>
                      </a:r>
                      <a:r>
                        <a:rPr lang="en-GB" sz="2400" b="1" i="0" dirty="0" smtClean="0"/>
                        <a:t>0011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Object 7"/>
          <p:cNvGraphicFramePr>
            <a:graphicFrameLocks noChangeAspect="1"/>
          </p:cNvGraphicFramePr>
          <p:nvPr/>
        </p:nvGraphicFramePr>
        <p:xfrm>
          <a:off x="8035925" y="4398963"/>
          <a:ext cx="993775" cy="571500"/>
        </p:xfrm>
        <a:graphic>
          <a:graphicData uri="http://schemas.openxmlformats.org/presentationml/2006/ole">
            <p:oleObj spid="_x0000_s352269" name="Equation" r:id="rId5" imgW="330200" imgH="190500" progId="Equation.3">
              <p:embed/>
            </p:oleObj>
          </a:graphicData>
        </a:graphic>
      </p:graphicFrame>
      <p:sp>
        <p:nvSpPr>
          <p:cNvPr id="32" name="Right Arrow 31"/>
          <p:cNvSpPr/>
          <p:nvPr/>
        </p:nvSpPr>
        <p:spPr>
          <a:xfrm>
            <a:off x="4390863" y="4619370"/>
            <a:ext cx="492462" cy="312993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33" name="Object 8"/>
          <p:cNvGraphicFramePr>
            <a:graphicFrameLocks noChangeAspect="1"/>
          </p:cNvGraphicFramePr>
          <p:nvPr/>
        </p:nvGraphicFramePr>
        <p:xfrm>
          <a:off x="6334427" y="6375613"/>
          <a:ext cx="193675" cy="423862"/>
        </p:xfrm>
        <a:graphic>
          <a:graphicData uri="http://schemas.openxmlformats.org/presentationml/2006/ole">
            <p:oleObj spid="_x0000_s352270" name="Equation" r:id="rId6" imgW="63500" imgH="13970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142823" y="800100"/>
            <a:ext cx="46732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                 </a:t>
            </a:r>
          </a:p>
          <a:p>
            <a:pPr>
              <a:lnSpc>
                <a:spcPct val="150000"/>
              </a:lnSpc>
            </a:pP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               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is </a:t>
            </a:r>
            <a:r>
              <a:rPr lang="en-GB" sz="24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"/>
              </a:rPr>
              <a:t>close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 </a:t>
            </a:r>
            <a:r>
              <a:rPr lang="en-GB" sz="2400" b="1" dirty="0" err="1" smtClean="0">
                <a:uFill>
                  <a:solidFill>
                    <a:schemeClr val="tx1"/>
                  </a:solidFill>
                </a:uFill>
                <a:latin typeface="Arial"/>
              </a:rPr>
              <a:t>w.r.t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. 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2776538" y="1447800"/>
          <a:ext cx="839787" cy="571500"/>
        </p:xfrm>
        <a:graphic>
          <a:graphicData uri="http://schemas.openxmlformats.org/presentationml/2006/ole">
            <p:oleObj spid="_x0000_s352273" name="Equation" r:id="rId7" imgW="279400" imgH="190500" progId="Equation.3">
              <p:embed/>
            </p:oleObj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773738" y="1387475"/>
          <a:ext cx="1243012" cy="796925"/>
        </p:xfrm>
        <a:graphic>
          <a:graphicData uri="http://schemas.openxmlformats.org/presentationml/2006/ole">
            <p:oleObj spid="_x0000_s352274" name="Equation" r:id="rId8" imgW="635000" imgH="406400" progId="Equation.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247174" y="2222500"/>
            <a:ext cx="33950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are </a:t>
            </a:r>
            <a:r>
              <a:rPr lang="en-GB" sz="24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"/>
              </a:rPr>
              <a:t>b</a:t>
            </a:r>
            <a:r>
              <a:rPr lang="en-GB" sz="2400" b="1" baseline="-25000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"/>
              </a:rPr>
              <a:t>4</a:t>
            </a:r>
            <a:r>
              <a:rPr lang="en-GB" sz="24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"/>
              </a:rPr>
              <a:t>(i)-close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"/>
              </a:rPr>
              <a:t> </a:t>
            </a:r>
          </a:p>
        </p:txBody>
      </p:sp>
      <p:graphicFrame>
        <p:nvGraphicFramePr>
          <p:cNvPr id="15" name="Object 15"/>
          <p:cNvGraphicFramePr>
            <a:graphicFrameLocks noChangeAspect="1"/>
          </p:cNvGraphicFramePr>
          <p:nvPr/>
        </p:nvGraphicFramePr>
        <p:xfrm>
          <a:off x="2969329" y="2328986"/>
          <a:ext cx="1304925" cy="614362"/>
        </p:xfrm>
        <a:graphic>
          <a:graphicData uri="http://schemas.openxmlformats.org/presentationml/2006/ole">
            <p:oleObj spid="_x0000_s352275" name="Equation" r:id="rId9" imgW="431800" imgH="203200" progId="Equation.3">
              <p:embed/>
            </p:oleObj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073854" y="4450038"/>
            <a:ext cx="2718871" cy="92333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Generalized Gray Code Enumeration</a:t>
            </a:r>
          </a:p>
        </p:txBody>
      </p:sp>
      <p:graphicFrame>
        <p:nvGraphicFramePr>
          <p:cNvPr id="351237" name="Object 5"/>
          <p:cNvGraphicFramePr>
            <a:graphicFrameLocks noChangeAspect="1"/>
          </p:cNvGraphicFramePr>
          <p:nvPr/>
        </p:nvGraphicFramePr>
        <p:xfrm>
          <a:off x="1831975" y="1803400"/>
          <a:ext cx="3703638" cy="838200"/>
        </p:xfrm>
        <a:graphic>
          <a:graphicData uri="http://schemas.openxmlformats.org/presentationml/2006/ole">
            <p:oleObj spid="_x0000_s357378" name="Equation" r:id="rId3" imgW="1854200" imgH="419100" progId="Equation.3">
              <p:embed/>
            </p:oleObj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rot="5400000">
            <a:off x="1793229" y="3103556"/>
            <a:ext cx="1290346" cy="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H="1">
            <a:off x="2302342" y="4784259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2026446" y="6153944"/>
            <a:ext cx="825500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1251" name="Object 19"/>
          <p:cNvGraphicFramePr>
            <a:graphicFrameLocks noChangeAspect="1"/>
          </p:cNvGraphicFramePr>
          <p:nvPr/>
        </p:nvGraphicFramePr>
        <p:xfrm>
          <a:off x="1931988" y="3789363"/>
          <a:ext cx="3324225" cy="838200"/>
        </p:xfrm>
        <a:graphic>
          <a:graphicData uri="http://schemas.openxmlformats.org/presentationml/2006/ole">
            <p:oleObj spid="_x0000_s357379" name="Equation" r:id="rId4" imgW="1663700" imgH="419100" progId="Equation.3">
              <p:embed/>
            </p:oleObj>
          </a:graphicData>
        </a:graphic>
      </p:graphicFrame>
      <p:graphicFrame>
        <p:nvGraphicFramePr>
          <p:cNvPr id="351252" name="Object 20"/>
          <p:cNvGraphicFramePr>
            <a:graphicFrameLocks noChangeAspect="1"/>
          </p:cNvGraphicFramePr>
          <p:nvPr/>
        </p:nvGraphicFramePr>
        <p:xfrm>
          <a:off x="2030413" y="4903788"/>
          <a:ext cx="3225800" cy="838200"/>
        </p:xfrm>
        <a:graphic>
          <a:graphicData uri="http://schemas.openxmlformats.org/presentationml/2006/ole">
            <p:oleObj spid="_x0000_s357380" name="Equation" r:id="rId5" imgW="1612900" imgH="419100" progId="Equation.3">
              <p:embed/>
            </p:oleObj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5157702" y="2597147"/>
            <a:ext cx="3630697" cy="900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 Black"/>
              </a:rPr>
              <a:t>close </a:t>
            </a:r>
            <a:r>
              <a:rPr lang="en-GB" sz="2400" b="1" dirty="0" err="1" smtClean="0">
                <a:latin typeface="Arial Black"/>
              </a:rPr>
              <a:t>w.r.t</a:t>
            </a:r>
            <a:r>
              <a:rPr lang="en-GB" sz="2400" b="1" dirty="0" smtClean="0">
                <a:latin typeface="Arial Black"/>
              </a:rPr>
              <a:t>.        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351253" name="Object 21"/>
          <p:cNvGraphicFramePr>
            <a:graphicFrameLocks noChangeAspect="1"/>
          </p:cNvGraphicFramePr>
          <p:nvPr/>
        </p:nvGraphicFramePr>
        <p:xfrm>
          <a:off x="7118350" y="2636838"/>
          <a:ext cx="1619250" cy="838200"/>
        </p:xfrm>
        <a:graphic>
          <a:graphicData uri="http://schemas.openxmlformats.org/presentationml/2006/ole">
            <p:oleObj spid="_x0000_s357381" name="Equation" r:id="rId6" imgW="812800" imgH="419100" progId="Equation.3">
              <p:embed/>
            </p:oleObj>
          </a:graphicData>
        </a:graphic>
      </p:graphicFrame>
      <p:sp>
        <p:nvSpPr>
          <p:cNvPr id="42" name="Oval 41"/>
          <p:cNvSpPr/>
          <p:nvPr/>
        </p:nvSpPr>
        <p:spPr>
          <a:xfrm>
            <a:off x="584200" y="135890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16200000" flipH="1">
            <a:off x="727541" y="201945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77849" y="215551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rot="16200000" flipH="1">
            <a:off x="721190" y="281606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71499" y="295212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16200000" flipH="1">
            <a:off x="714840" y="361267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65149" y="374873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rot="16200000" flipH="1">
            <a:off x="708490" y="440928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58799" y="454534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rot="16200000" flipH="1">
            <a:off x="702140" y="5205890"/>
            <a:ext cx="2721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52449" y="5341950"/>
            <a:ext cx="571500" cy="5143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463069" y="6235221"/>
            <a:ext cx="737560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57703" y="4390292"/>
            <a:ext cx="1908000" cy="7200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latin typeface="Arial Black"/>
              </a:rPr>
              <a:t>       -close</a:t>
            </a:r>
            <a:endParaRPr lang="en-GB" sz="2400" b="1" u="sng" dirty="0" smtClean="0">
              <a:solidFill>
                <a:srgbClr val="80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5180013" y="4581525"/>
          <a:ext cx="793750" cy="444500"/>
        </p:xfrm>
        <a:graphic>
          <a:graphicData uri="http://schemas.openxmlformats.org/presentationml/2006/ole">
            <p:oleObj spid="_x0000_s357382" name="Equation" r:id="rId7" imgW="317500" imgH="177800" progId="Equation.3">
              <p:embed/>
            </p:oleObj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rot="5400000">
            <a:off x="4345528" y="3103158"/>
            <a:ext cx="1290349" cy="795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854245" y="4784259"/>
            <a:ext cx="272119" cy="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4576760" y="6203950"/>
            <a:ext cx="825500" cy="1588"/>
          </a:xfrm>
          <a:prstGeom prst="straightConnector1">
            <a:avLst/>
          </a:prstGeom>
          <a:ln>
            <a:solidFill>
              <a:srgbClr val="8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74423" y="1282700"/>
            <a:ext cx="1131040" cy="5568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400" b="1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/>
        </p:nvGraphicFramePr>
        <p:xfrm>
          <a:off x="4487863" y="1290638"/>
          <a:ext cx="1117600" cy="511175"/>
        </p:xfrm>
        <a:graphic>
          <a:graphicData uri="http://schemas.openxmlformats.org/presentationml/2006/ole">
            <p:oleObj spid="_x0000_s357383" name="Equation" r:id="rId8" imgW="444500" imgH="203200" progId="Equation.3">
              <p:embed/>
            </p:oleObj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/>
        </p:nvGraphicFramePr>
        <p:xfrm>
          <a:off x="5149850" y="5716588"/>
          <a:ext cx="3983038" cy="838200"/>
        </p:xfrm>
        <a:graphic>
          <a:graphicData uri="http://schemas.openxmlformats.org/presentationml/2006/ole">
            <p:oleObj spid="_x0000_s357386" name="Equation" r:id="rId9" imgW="1993900" imgH="419100" progId="Equation.3">
              <p:embed/>
            </p:oleObj>
          </a:graphicData>
        </a:graphic>
      </p:graphicFrame>
      <p:sp>
        <p:nvSpPr>
          <p:cNvPr id="39" name="Right Arrow 38"/>
          <p:cNvSpPr/>
          <p:nvPr/>
        </p:nvSpPr>
        <p:spPr>
          <a:xfrm>
            <a:off x="6714203" y="5316550"/>
            <a:ext cx="288000" cy="330200"/>
          </a:xfrm>
          <a:prstGeom prst="rightArrow">
            <a:avLst/>
          </a:prstGeom>
          <a:solidFill>
            <a:srgbClr val="8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GGCE_Deg4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444500"/>
            <a:ext cx="6286500" cy="6172200"/>
          </a:xfrm>
          <a:prstGeom prst="rect">
            <a:avLst/>
          </a:prstGeom>
        </p:spPr>
      </p:pic>
      <p:sp>
        <p:nvSpPr>
          <p:cNvPr id="3" name="Left Bracket 2"/>
          <p:cNvSpPr/>
          <p:nvPr/>
        </p:nvSpPr>
        <p:spPr>
          <a:xfrm>
            <a:off x="1295401" y="596900"/>
            <a:ext cx="127000" cy="58801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350" y="3200400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 attempt</a:t>
            </a:r>
            <a:endParaRPr lang="en-GB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946900" y="444500"/>
          <a:ext cx="2197100" cy="712788"/>
        </p:xfrm>
        <a:graphic>
          <a:graphicData uri="http://schemas.openxmlformats.org/presentationml/2006/ole">
            <p:oleObj spid="_x0000_s366594" name="Equation" r:id="rId4" imgW="1295400" imgH="419100" progId="Equation.3">
              <p:embed/>
            </p:oleObj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6934715" y="1245118"/>
            <a:ext cx="392672" cy="36829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GGCE</a:t>
            </a:r>
            <a:r>
              <a:rPr lang="en-GB" sz="3556" dirty="0" smtClean="0">
                <a:latin typeface="Arial Black"/>
              </a:rPr>
              <a:t/>
            </a:r>
            <a:br>
              <a:rPr lang="en-GB" sz="3556" dirty="0" smtClean="0">
                <a:latin typeface="Arial Black"/>
              </a:rPr>
            </a:br>
            <a:r>
              <a:rPr lang="en-GB" sz="3556" dirty="0" smtClean="0">
                <a:latin typeface="Arial Black"/>
              </a:rPr>
              <a:t>with </a:t>
            </a:r>
            <a:r>
              <a:rPr lang="en-GB" sz="3556" smtClean="0">
                <a:latin typeface="Arial Black"/>
              </a:rPr>
              <a:t>Early Abort </a:t>
            </a:r>
            <a:r>
              <a:rPr lang="en-GB" sz="3556" dirty="0" smtClean="0">
                <a:latin typeface="Arial Black"/>
              </a:rPr>
              <a:t>Strategy</a:t>
            </a:r>
            <a:endParaRPr lang="en-GB" sz="3556" dirty="0">
              <a:latin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538" y="2172393"/>
            <a:ext cx="325438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u="sng" dirty="0" smtClean="0">
                <a:latin typeface="Arial Black"/>
              </a:rPr>
              <a:t>Step 1.</a:t>
            </a:r>
            <a:r>
              <a:rPr lang="en-GB" sz="2400" i="1" dirty="0" smtClean="0">
                <a:latin typeface="Arial Black"/>
              </a:rPr>
              <a:t> </a:t>
            </a:r>
          </a:p>
          <a:p>
            <a:r>
              <a:rPr lang="en-GB" sz="2400" b="1" dirty="0" smtClean="0">
                <a:latin typeface="Arial Black"/>
              </a:rPr>
              <a:t>partial evaluate </a:t>
            </a:r>
          </a:p>
          <a:p>
            <a:r>
              <a:rPr lang="en-GB" sz="2400" b="1" smtClean="0">
                <a:latin typeface="Arial Black"/>
              </a:rPr>
              <a:t>with </a:t>
            </a:r>
            <a:r>
              <a:rPr lang="en-GB" sz="2400" b="1" smtClean="0">
                <a:solidFill>
                  <a:srgbClr val="FF0000"/>
                </a:solidFill>
                <a:latin typeface="Arial Black"/>
              </a:rPr>
              <a:t>suitable </a:t>
            </a:r>
            <a:r>
              <a:rPr lang="en-GB" sz="2400" b="1" dirty="0" err="1" smtClean="0">
                <a:solidFill>
                  <a:srgbClr val="FF0000"/>
                </a:solidFill>
                <a:latin typeface="Arial Black"/>
              </a:rPr>
              <a:t>s</a:t>
            </a:r>
            <a:r>
              <a:rPr lang="en-GB" sz="2400" b="1" baseline="-25000" dirty="0" err="1" smtClean="0">
                <a:solidFill>
                  <a:srgbClr val="FF0000"/>
                </a:solidFill>
                <a:latin typeface="Arial Black"/>
              </a:rPr>
              <a:t>i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20185" y="2267643"/>
            <a:ext cx="2047478" cy="10884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1541964" y="4638954"/>
            <a:ext cx="1182348" cy="6997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Straight Arrow Connector 9"/>
          <p:cNvCxnSpPr>
            <a:stCxn id="8" idx="2"/>
            <a:endCxn id="9" idx="0"/>
          </p:cNvCxnSpPr>
          <p:nvPr/>
        </p:nvCxnSpPr>
        <p:spPr>
          <a:xfrm rot="5400000">
            <a:off x="2947110" y="2542139"/>
            <a:ext cx="1282843" cy="291078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837837" y="4638954"/>
            <a:ext cx="1182348" cy="6997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Arrow Connector 11"/>
          <p:cNvCxnSpPr>
            <a:stCxn id="8" idx="2"/>
            <a:endCxn id="11" idx="0"/>
          </p:cNvCxnSpPr>
          <p:nvPr/>
        </p:nvCxnSpPr>
        <p:spPr>
          <a:xfrm rot="5400000">
            <a:off x="3595047" y="3190076"/>
            <a:ext cx="1282843" cy="161491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172585" y="4638954"/>
            <a:ext cx="1182348" cy="6997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Arrow Connector 13"/>
          <p:cNvCxnSpPr>
            <a:stCxn id="8" idx="2"/>
            <a:endCxn id="13" idx="0"/>
          </p:cNvCxnSpPr>
          <p:nvPr/>
        </p:nvCxnSpPr>
        <p:spPr>
          <a:xfrm rot="5400000">
            <a:off x="4262421" y="3857450"/>
            <a:ext cx="1282843" cy="28016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486913" y="4638954"/>
            <a:ext cx="1182348" cy="6997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Straight Arrow Connector 15"/>
          <p:cNvCxnSpPr>
            <a:stCxn id="8" idx="2"/>
            <a:endCxn id="15" idx="0"/>
          </p:cNvCxnSpPr>
          <p:nvPr/>
        </p:nvCxnSpPr>
        <p:spPr>
          <a:xfrm rot="16200000" flipH="1">
            <a:off x="5919584" y="2480450"/>
            <a:ext cx="1282843" cy="303416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6150602" y="4950599"/>
          <a:ext cx="644525" cy="149225"/>
        </p:xfrm>
        <a:graphic>
          <a:graphicData uri="http://schemas.openxmlformats.org/presentationml/2006/ole">
            <p:oleObj spid="_x0000_s68610" name="Equation" r:id="rId3" imgW="165100" imgH="38100" progId="Equation.3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931238" y="5657672"/>
            <a:ext cx="822537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u="sng" dirty="0" smtClean="0">
                <a:latin typeface="Arial Black"/>
              </a:rPr>
              <a:t>Step 2.</a:t>
            </a:r>
            <a:r>
              <a:rPr lang="en-GB" sz="2400" b="1" dirty="0" smtClean="0">
                <a:latin typeface="Arial Black"/>
              </a:rPr>
              <a:t> </a:t>
            </a:r>
          </a:p>
          <a:p>
            <a:r>
              <a:rPr lang="en-GB" sz="2400" b="1" smtClean="0">
                <a:latin typeface="Arial Black"/>
              </a:rPr>
              <a:t>evaluate             by </a:t>
            </a:r>
            <a:r>
              <a:rPr lang="en-GB" sz="2400" b="1" smtClean="0">
                <a:solidFill>
                  <a:srgbClr val="FF0000"/>
                </a:solidFill>
                <a:latin typeface="Arial Black"/>
              </a:rPr>
              <a:t>substituting</a:t>
            </a:r>
            <a:r>
              <a:rPr lang="en-GB" sz="2400" b="1" smtClean="0">
                <a:latin typeface="Arial Black"/>
              </a:rPr>
              <a:t>     </a:t>
            </a:r>
            <a:endParaRPr lang="en-GB" sz="2400" b="1" dirty="0" smtClean="0">
              <a:latin typeface="Arial Black"/>
            </a:endParaRPr>
          </a:p>
          <a:p>
            <a:r>
              <a:rPr lang="en-GB" sz="2400" b="1" dirty="0" smtClean="0">
                <a:latin typeface="Arial Black"/>
              </a:rPr>
              <a:t>into the </a:t>
            </a:r>
            <a:r>
              <a:rPr lang="en-GB" sz="2400" b="1" smtClean="0">
                <a:solidFill>
                  <a:srgbClr val="FF0000"/>
                </a:solidFill>
                <a:latin typeface="Arial Black"/>
              </a:rPr>
              <a:t>corresponding subsystem</a:t>
            </a:r>
            <a:endParaRPr lang="en-GB" sz="2400" b="1" u="sng" dirty="0" smtClean="0">
              <a:solidFill>
                <a:srgbClr val="FF0000"/>
              </a:solidFill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2425663" y="5896692"/>
          <a:ext cx="1263650" cy="612775"/>
        </p:xfrm>
        <a:graphic>
          <a:graphicData uri="http://schemas.openxmlformats.org/presentationml/2006/ole">
            <p:oleObj spid="_x0000_s68614" name="Equation" r:id="rId4" imgW="419100" imgH="203200" progId="Equation.3">
              <p:embed/>
            </p:oleObj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6287937" y="5936085"/>
          <a:ext cx="1454150" cy="496887"/>
        </p:xfrm>
        <a:graphic>
          <a:graphicData uri="http://schemas.openxmlformats.org/presentationml/2006/ole">
            <p:oleObj spid="_x0000_s68616" name="Equation" r:id="rId5" imgW="482600" imgH="165100" progId="Equation.3">
              <p:embed/>
            </p:oleObj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3095345" y="2470629"/>
          <a:ext cx="695325" cy="617538"/>
        </p:xfrm>
        <a:graphic>
          <a:graphicData uri="http://schemas.openxmlformats.org/presentationml/2006/ole">
            <p:oleObj spid="_x0000_s68617" name="Equation" r:id="rId6" imgW="228600" imgH="203200" progId="Equation.3">
              <p:embed/>
            </p:oleObj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29427" y="1344438"/>
            <a:ext cx="4369464" cy="576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 Black"/>
              </a:rPr>
              <a:t>To compute                  …  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68618" name="Object 10"/>
          <p:cNvGraphicFramePr>
            <a:graphicFrameLocks noChangeAspect="1"/>
          </p:cNvGraphicFramePr>
          <p:nvPr/>
        </p:nvGraphicFramePr>
        <p:xfrm>
          <a:off x="2468426" y="1313840"/>
          <a:ext cx="1685925" cy="612775"/>
        </p:xfrm>
        <a:graphic>
          <a:graphicData uri="http://schemas.openxmlformats.org/presentationml/2006/ole">
            <p:oleObj spid="_x0000_s68618" name="Equation" r:id="rId7" imgW="558800" imgH="203200" progId="Equation.3">
              <p:embed/>
            </p:oleObj>
          </a:graphicData>
        </a:graphic>
      </p:graphicFrame>
      <p:graphicFrame>
        <p:nvGraphicFramePr>
          <p:cNvPr id="68619" name="Object 11"/>
          <p:cNvGraphicFramePr>
            <a:graphicFrameLocks noChangeAspect="1"/>
          </p:cNvGraphicFramePr>
          <p:nvPr/>
        </p:nvGraphicFramePr>
        <p:xfrm>
          <a:off x="4696261" y="2485928"/>
          <a:ext cx="695325" cy="617538"/>
        </p:xfrm>
        <a:graphic>
          <a:graphicData uri="http://schemas.openxmlformats.org/presentationml/2006/ole">
            <p:oleObj spid="_x0000_s68619" name="Equation" r:id="rId8" imgW="228600" imgH="203200" progId="Equation.3">
              <p:embed/>
            </p:oleObj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791877" y="5553659"/>
          <a:ext cx="306388" cy="306388"/>
        </p:xfrm>
        <a:graphic>
          <a:graphicData uri="http://schemas.openxmlformats.org/presentationml/2006/ole">
            <p:oleObj spid="_x0000_s68620" name="Equation" r:id="rId9" imgW="101600" imgH="101600" progId="Equation.3">
              <p:embed/>
            </p:oleObj>
          </a:graphicData>
        </a:graphic>
      </p:graphicFrame>
      <p:cxnSp>
        <p:nvCxnSpPr>
          <p:cNvPr id="50" name="Straight Arrow Connector 49"/>
          <p:cNvCxnSpPr/>
          <p:nvPr/>
        </p:nvCxnSpPr>
        <p:spPr>
          <a:xfrm rot="10800000">
            <a:off x="4763759" y="5099825"/>
            <a:ext cx="997517" cy="546037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GGCE</a:t>
            </a:r>
            <a:r>
              <a:rPr lang="en-GB" sz="3556" dirty="0" smtClean="0">
                <a:latin typeface="Arial Black"/>
              </a:rPr>
              <a:t/>
            </a:r>
            <a:br>
              <a:rPr lang="en-GB" sz="3556" dirty="0" smtClean="0">
                <a:latin typeface="Arial Black"/>
              </a:rPr>
            </a:br>
            <a:r>
              <a:rPr lang="en-GB" sz="3556" dirty="0" smtClean="0">
                <a:latin typeface="Arial Black"/>
              </a:rPr>
              <a:t>with </a:t>
            </a:r>
            <a:r>
              <a:rPr lang="en-GB" sz="3556" smtClean="0">
                <a:latin typeface="Arial Black"/>
              </a:rPr>
              <a:t>Early Abort </a:t>
            </a:r>
            <a:r>
              <a:rPr lang="en-GB" sz="3556" dirty="0" smtClean="0">
                <a:latin typeface="Arial Black"/>
              </a:rPr>
              <a:t>Strategy</a:t>
            </a:r>
            <a:endParaRPr lang="en-GB" sz="3556" dirty="0">
              <a:latin typeface="Arial Black"/>
            </a:endParaRPr>
          </a:p>
        </p:txBody>
      </p:sp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6002964" y="1587342"/>
          <a:ext cx="1685925" cy="612775"/>
        </p:xfrm>
        <a:graphic>
          <a:graphicData uri="http://schemas.openxmlformats.org/presentationml/2006/ole">
            <p:oleObj spid="_x0000_s69634" name="Equation" r:id="rId3" imgW="558800" imgH="20320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393825" y="2292350"/>
          <a:ext cx="6561138" cy="690563"/>
        </p:xfrm>
        <a:graphic>
          <a:graphicData uri="http://schemas.openxmlformats.org/presentationml/2006/ole">
            <p:oleObj spid="_x0000_s69635" name="Equation" r:id="rId4" imgW="2171700" imgH="22860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1" y="3474348"/>
            <a:ext cx="9144001" cy="116955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It seems hard to express </a:t>
            </a:r>
            <a:r>
              <a:rPr lang="en-GB" sz="2400" b="1" smtClean="0">
                <a:uFill>
                  <a:solidFill>
                    <a:schemeClr val="tx1"/>
                  </a:solidFill>
                </a:uFill>
                <a:latin typeface="Arial Black"/>
              </a:rPr>
              <a:t>the </a:t>
            </a:r>
            <a:r>
              <a:rPr lang="en-GB" sz="2400" b="1" smtClean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best</a:t>
            </a:r>
            <a:r>
              <a:rPr lang="en-GB" sz="2400" b="1" smtClean="0">
                <a:uFill>
                  <a:solidFill>
                    <a:schemeClr val="tx1"/>
                  </a:solidFill>
                </a:uFill>
                <a:latin typeface="Arial Black"/>
              </a:rPr>
              <a:t>       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in a general form, so we take a </a:t>
            </a:r>
            <a:r>
              <a:rPr lang="en-GB" sz="2400" b="1" dirty="0" smtClean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heuristic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 approach instead. 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5183854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Experiment Result</a:t>
            </a:r>
            <a:r>
              <a:rPr lang="en-GB" sz="2400" b="1" dirty="0" smtClean="0">
                <a:latin typeface="Arial Black"/>
              </a:rPr>
              <a:t>  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772796" y="3520660"/>
          <a:ext cx="571500" cy="495300"/>
        </p:xfrm>
        <a:graphic>
          <a:graphicData uri="http://schemas.openxmlformats.org/presentationml/2006/ole">
            <p:oleObj spid="_x0000_s69636" name="Equation" r:id="rId5" imgW="190500" imgH="165100" progId="Equation.3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1" y="1691965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#(bit operations) </a:t>
            </a:r>
            <a:r>
              <a:rPr lang="en-GB" sz="2400" b="1" dirty="0" smtClean="0">
                <a:latin typeface="Arial Black"/>
              </a:rPr>
              <a:t>to compute                 :  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067262" y="2952835"/>
            <a:ext cx="949158" cy="53087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>
            <a:off x="4067262" y="4659198"/>
            <a:ext cx="949158" cy="53087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234636" y="5799138"/>
          <a:ext cx="6950075" cy="573087"/>
        </p:xfrm>
        <a:graphic>
          <a:graphicData uri="http://schemas.openxmlformats.org/presentationml/2006/ole">
            <p:oleObj spid="_x0000_s69637" name="Equation" r:id="rId6" imgW="2311400" imgH="1905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GGCE</a:t>
            </a:r>
            <a:r>
              <a:rPr lang="en-GB" sz="3556" dirty="0" smtClean="0">
                <a:latin typeface="Arial Black"/>
              </a:rPr>
              <a:t/>
            </a:r>
            <a:br>
              <a:rPr lang="en-GB" sz="3556" dirty="0" smtClean="0">
                <a:latin typeface="Arial Black"/>
              </a:rPr>
            </a:br>
            <a:r>
              <a:rPr lang="en-GB" sz="3556" dirty="0" smtClean="0">
                <a:latin typeface="Arial Black"/>
              </a:rPr>
              <a:t>with </a:t>
            </a:r>
            <a:r>
              <a:rPr lang="en-GB" sz="3556" smtClean="0">
                <a:latin typeface="Arial Black"/>
              </a:rPr>
              <a:t>Early Abort </a:t>
            </a:r>
            <a:r>
              <a:rPr lang="en-GB" sz="3556" dirty="0" smtClean="0">
                <a:latin typeface="Arial Black"/>
              </a:rPr>
              <a:t>Strategy</a:t>
            </a:r>
            <a:endParaRPr lang="en-GB" sz="3556" dirty="0">
              <a:latin typeface="Arial Black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268987" y="2061292"/>
          <a:ext cx="6911975" cy="574675"/>
        </p:xfrm>
        <a:graphic>
          <a:graphicData uri="http://schemas.openxmlformats.org/presentationml/2006/ole">
            <p:oleObj spid="_x0000_s80901" name="Equation" r:id="rId3" imgW="2298700" imgH="190500" progId="Equation.3">
              <p:embed/>
            </p:oleObj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-1" y="1492534"/>
            <a:ext cx="9144001" cy="120032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Maybe the following is </a:t>
            </a:r>
            <a:r>
              <a:rPr lang="en-GB" sz="24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generally </a:t>
            </a:r>
            <a:r>
              <a:rPr lang="en-GB" sz="24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a good setting?</a:t>
            </a:r>
          </a:p>
          <a:p>
            <a:pPr algn="ctr"/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  <a:p>
            <a:pPr algn="ctr"/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pic>
        <p:nvPicPr>
          <p:cNvPr id="18" name="Picture 17" descr="Snapshot 2010-05-17 20-32-27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18313"/>
            <a:ext cx="9144000" cy="36509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2" y="4099232"/>
            <a:ext cx="914400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Total </a:t>
            </a:r>
            <a:r>
              <a:rPr lang="en-GB" sz="28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#(bit operations) </a:t>
            </a:r>
            <a:r>
              <a:rPr lang="en-GB" sz="28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is bounded by 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  <a:p>
            <a:pPr algn="ctr"/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  <a:p>
            <a:pPr algn="ctr"/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  <a:p>
            <a:pPr algn="ctr"/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  <a:p>
            <a:pPr algn="ctr"/>
            <a:r>
              <a:rPr lang="en-GB" sz="2800" b="1" dirty="0" smtClean="0">
                <a:uFill>
                  <a:solidFill>
                    <a:schemeClr val="tx1"/>
                  </a:solidFill>
                </a:uFill>
                <a:latin typeface="Arial Black"/>
              </a:rPr>
              <a:t>In some sense, this is </a:t>
            </a:r>
            <a:r>
              <a:rPr lang="en-GB" sz="2800" b="1" dirty="0" smtClean="0">
                <a:solidFill>
                  <a:srgbClr val="800000"/>
                </a:solidFill>
                <a:uFill>
                  <a:solidFill>
                    <a:schemeClr val="tx1"/>
                  </a:solidFill>
                </a:uFill>
                <a:latin typeface="Arial Black"/>
              </a:rPr>
              <a:t>optimal</a:t>
            </a:r>
            <a:endParaRPr lang="en-GB" sz="2800" b="1" dirty="0" smtClean="0">
              <a:uFill>
                <a:solidFill>
                  <a:schemeClr val="tx1"/>
                </a:solidFill>
              </a:uFill>
              <a:latin typeface="Arial Black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3669329" y="4870598"/>
          <a:ext cx="2019300" cy="571500"/>
        </p:xfrm>
        <a:graphic>
          <a:graphicData uri="http://schemas.openxmlformats.org/presentationml/2006/ole">
            <p:oleObj spid="_x0000_s80903" name="Equation" r:id="rId5" imgW="673100" imgH="1905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smtClean="0">
                <a:latin typeface="Arial Black"/>
              </a:rPr>
              <a:t>Problem </a:t>
            </a:r>
            <a:r>
              <a:rPr lang="en-GB" dirty="0" smtClean="0">
                <a:latin typeface="Arial Black"/>
              </a:rPr>
              <a:t>Definition</a:t>
            </a:r>
            <a:endParaRPr lang="en-GB" dirty="0">
              <a:latin typeface="Arial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157125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Solving a non-linear, generic system with</a:t>
            </a:r>
            <a:endParaRPr lang="en-GB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" y="484187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In F</a:t>
            </a:r>
            <a:r>
              <a:rPr lang="en-GB" sz="2400" baseline="-25000" dirty="0" smtClean="0"/>
              <a:t>2</a:t>
            </a:r>
            <a:endParaRPr lang="en-GB" sz="24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1" y="6166989"/>
            <a:ext cx="9143999" cy="461665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Actually we can solve systems in </a:t>
            </a:r>
            <a:r>
              <a:rPr lang="en-GB" sz="2400" b="1" dirty="0" smtClean="0">
                <a:solidFill>
                  <a:srgbClr val="FF0000"/>
                </a:solidFill>
                <a:latin typeface="Arial Black"/>
              </a:rPr>
              <a:t>GF(2</a:t>
            </a:r>
            <a:r>
              <a:rPr lang="en-GB" sz="2400" b="1" baseline="30000" dirty="0" smtClean="0">
                <a:solidFill>
                  <a:srgbClr val="FF0000"/>
                </a:solidFill>
                <a:latin typeface="Arial Black"/>
              </a:rPr>
              <a:t>k</a:t>
            </a:r>
            <a:r>
              <a:rPr lang="en-GB" sz="2400" b="1" dirty="0" smtClean="0">
                <a:solidFill>
                  <a:srgbClr val="FF0000"/>
                </a:solidFill>
                <a:latin typeface="Arial Black"/>
              </a:rPr>
              <a:t>)</a:t>
            </a:r>
            <a:endParaRPr lang="en-GB" sz="2400" b="1" dirty="0">
              <a:solidFill>
                <a:srgbClr val="FF0000"/>
              </a:solidFill>
              <a:latin typeface="Arial Black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07320" y="2317750"/>
          <a:ext cx="3109306" cy="233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601"/>
                <a:gridCol w="648705"/>
              </a:tblGrid>
              <a:tr h="777875">
                <a:tc>
                  <a:txBody>
                    <a:bodyPr/>
                    <a:lstStyle/>
                    <a:p>
                      <a:r>
                        <a:rPr lang="en-GB" sz="2800" b="0" i="0" dirty="0" smtClean="0">
                          <a:solidFill>
                            <a:schemeClr val="tx1"/>
                          </a:solidFill>
                          <a:latin typeface="Arial"/>
                        </a:rPr>
                        <a:t># Equations</a:t>
                      </a:r>
                      <a:endParaRPr lang="en-GB" sz="2800" b="0" i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0" i="0" dirty="0" smtClean="0">
                          <a:solidFill>
                            <a:schemeClr val="tx1"/>
                          </a:solidFill>
                          <a:latin typeface="Arial"/>
                        </a:rPr>
                        <a:t>m</a:t>
                      </a:r>
                      <a:endParaRPr lang="en-GB" sz="2800" b="0" i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777875">
                <a:tc>
                  <a:txBody>
                    <a:bodyPr/>
                    <a:lstStyle/>
                    <a:p>
                      <a:r>
                        <a:rPr lang="en-GB" sz="2800" b="0" i="0" dirty="0" smtClean="0">
                          <a:solidFill>
                            <a:schemeClr val="tx1"/>
                          </a:solidFill>
                          <a:latin typeface="Arial"/>
                        </a:rPr>
                        <a:t># Variables</a:t>
                      </a:r>
                      <a:endParaRPr lang="en-GB" sz="2800" b="0" i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0" i="0" dirty="0" smtClean="0">
                          <a:solidFill>
                            <a:schemeClr val="tx1"/>
                          </a:solidFill>
                          <a:latin typeface="Arial"/>
                        </a:rPr>
                        <a:t>n</a:t>
                      </a:r>
                      <a:endParaRPr lang="en-GB" sz="2800" b="0" i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77875">
                <a:tc>
                  <a:txBody>
                    <a:bodyPr/>
                    <a:lstStyle/>
                    <a:p>
                      <a:r>
                        <a:rPr lang="en-GB" sz="2800" b="0" i="0" dirty="0" smtClean="0">
                          <a:solidFill>
                            <a:schemeClr val="tx1"/>
                          </a:solidFill>
                          <a:latin typeface="Arial"/>
                        </a:rPr>
                        <a:t>Degree</a:t>
                      </a:r>
                      <a:endParaRPr lang="en-GB" sz="2800" b="0" i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0" i="0" dirty="0" smtClean="0">
                          <a:solidFill>
                            <a:schemeClr val="tx1"/>
                          </a:solidFill>
                          <a:latin typeface="Arial"/>
                        </a:rPr>
                        <a:t>d</a:t>
                      </a:r>
                      <a:endParaRPr lang="en-GB" sz="2800" b="0" i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0872"/>
            <a:ext cx="8229600" cy="333994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Early Abort Strategy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Naïve evaluation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GGCE</a:t>
            </a:r>
          </a:p>
          <a:p>
            <a:r>
              <a:rPr lang="en-GB" dirty="0" smtClean="0">
                <a:solidFill>
                  <a:srgbClr val="FFFF00"/>
                </a:solidFill>
              </a:rPr>
              <a:t>Gaussian Elimination</a:t>
            </a:r>
            <a:endParaRPr lang="en-GB" baseline="30000" dirty="0" smtClean="0">
              <a:solidFill>
                <a:srgbClr val="FFFF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8841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solidFill>
                  <a:schemeClr val="bg2"/>
                </a:solidFill>
                <a:latin typeface="Arial Black"/>
              </a:rPr>
              <a:t>Variants</a:t>
            </a:r>
            <a:endParaRPr lang="en-GB" dirty="0">
              <a:solidFill>
                <a:schemeClr val="bg2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Gaussian Elimination</a:t>
            </a:r>
            <a:endParaRPr lang="en-GB" dirty="0">
              <a:latin typeface="Arial Black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43963" y="3294558"/>
            <a:ext cx="2193238" cy="22775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 smtClean="0">
                <a:solidFill>
                  <a:schemeClr val="bg1"/>
                </a:solidFill>
                <a:latin typeface="Times New Roman"/>
              </a:rPr>
              <a:t>d</a:t>
            </a:r>
            <a:r>
              <a:rPr lang="en-US" sz="2400" i="1" baseline="-25000" dirty="0" smtClean="0">
                <a:solidFill>
                  <a:schemeClr val="bg1"/>
                </a:solidFill>
                <a:latin typeface="Times New Roman"/>
              </a:rPr>
              <a:t>012 </a:t>
            </a:r>
            <a:r>
              <a:rPr lang="en-US" sz="2400" i="1" dirty="0" smtClean="0">
                <a:solidFill>
                  <a:schemeClr val="bg1"/>
                </a:solidFill>
                <a:latin typeface="Times New Roman"/>
              </a:rPr>
              <a:t>^= C</a:t>
            </a:r>
            <a:r>
              <a:rPr lang="en-US" sz="2400" i="1" baseline="-25000" dirty="0" smtClean="0">
                <a:solidFill>
                  <a:schemeClr val="bg1"/>
                </a:solidFill>
                <a:latin typeface="Times New Roman"/>
              </a:rPr>
              <a:t>0123</a:t>
            </a:r>
            <a:endParaRPr lang="en-US" sz="2400" i="1" dirty="0" smtClean="0">
              <a:solidFill>
                <a:schemeClr val="bg1"/>
              </a:solidFill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i="1" dirty="0" smtClean="0">
                <a:solidFill>
                  <a:schemeClr val="bg1"/>
                </a:solidFill>
                <a:latin typeface="Times New Roman"/>
              </a:rPr>
              <a:t>d</a:t>
            </a:r>
            <a:r>
              <a:rPr lang="en-US" sz="2400" i="1" baseline="-25000" dirty="0" smtClean="0">
                <a:solidFill>
                  <a:schemeClr val="bg1"/>
                </a:solidFill>
                <a:latin typeface="Times New Roman"/>
              </a:rPr>
              <a:t>01 </a:t>
            </a:r>
            <a:r>
              <a:rPr lang="en-US" sz="2400" i="1" dirty="0" smtClean="0">
                <a:solidFill>
                  <a:schemeClr val="bg1"/>
                </a:solidFill>
                <a:latin typeface="Times New Roman"/>
              </a:rPr>
              <a:t>^=</a:t>
            </a:r>
            <a:r>
              <a:rPr lang="en-US" sz="2400" i="1" baseline="-25000" dirty="0" smtClean="0">
                <a:solidFill>
                  <a:schemeClr val="bg1"/>
                </a:solidFill>
                <a:latin typeface="Times New Roman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Times New Roman"/>
              </a:rPr>
              <a:t>d</a:t>
            </a:r>
            <a:r>
              <a:rPr lang="en-US" sz="2400" i="1" baseline="-25000" dirty="0" smtClean="0">
                <a:solidFill>
                  <a:schemeClr val="bg1"/>
                </a:solidFill>
                <a:latin typeface="Times New Roman"/>
              </a:rPr>
              <a:t>012</a:t>
            </a:r>
            <a:endParaRPr lang="en-US" sz="2400" i="1" dirty="0" smtClean="0">
              <a:solidFill>
                <a:schemeClr val="bg1"/>
              </a:solidFill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i="1" dirty="0" smtClean="0">
                <a:solidFill>
                  <a:schemeClr val="bg1"/>
                </a:solidFill>
                <a:latin typeface="Times New Roman"/>
              </a:rPr>
              <a:t>d</a:t>
            </a:r>
            <a:r>
              <a:rPr lang="en-US" sz="2400" i="1" baseline="-25000" dirty="0" smtClean="0">
                <a:solidFill>
                  <a:schemeClr val="bg1"/>
                </a:solidFill>
                <a:latin typeface="Times New Roman"/>
              </a:rPr>
              <a:t>0</a:t>
            </a:r>
            <a:r>
              <a:rPr lang="en-US" sz="2400" i="1" dirty="0" smtClean="0">
                <a:solidFill>
                  <a:schemeClr val="bg1"/>
                </a:solidFill>
                <a:latin typeface="Times New Roman"/>
              </a:rPr>
              <a:t> ^= d</a:t>
            </a:r>
            <a:r>
              <a:rPr lang="en-US" sz="2400" i="1" baseline="-25000" dirty="0" smtClean="0">
                <a:solidFill>
                  <a:schemeClr val="bg1"/>
                </a:solidFill>
                <a:latin typeface="Times New Roman"/>
              </a:rPr>
              <a:t>01</a:t>
            </a:r>
            <a:endParaRPr lang="en-US" sz="2400" i="1" dirty="0" smtClean="0">
              <a:solidFill>
                <a:schemeClr val="bg1"/>
              </a:solidFill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i="1" dirty="0" smtClean="0">
                <a:solidFill>
                  <a:schemeClr val="bg1"/>
                </a:solidFill>
                <a:latin typeface="Times New Roman"/>
              </a:rPr>
              <a:t>Result ^= d</a:t>
            </a:r>
            <a:r>
              <a:rPr lang="en-US" sz="2400" i="1" baseline="-25000" dirty="0" smtClean="0">
                <a:solidFill>
                  <a:schemeClr val="bg1"/>
                </a:solidFill>
                <a:latin typeface="Times New Roman"/>
              </a:rPr>
              <a:t>0</a:t>
            </a:r>
            <a:endParaRPr lang="en-US" sz="2400" i="1" dirty="0" smtClean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" y="1968500"/>
            <a:ext cx="914399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Eliminate some </a:t>
            </a:r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constants </a:t>
            </a:r>
            <a:r>
              <a:rPr lang="en-GB" sz="2400" b="1" dirty="0" smtClean="0">
                <a:latin typeface="Arial"/>
              </a:rPr>
              <a:t>in GGCE, so that </a:t>
            </a:r>
          </a:p>
          <a:p>
            <a:pPr algn="ctr"/>
            <a:r>
              <a:rPr lang="en-GB" sz="2400" b="1" dirty="0" smtClean="0">
                <a:latin typeface="Arial"/>
              </a:rPr>
              <a:t>operations related to them can be saved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318000" y="3556000"/>
            <a:ext cx="69850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Gaussian Elimination</a:t>
            </a:r>
            <a:endParaRPr lang="en-GB" dirty="0">
              <a:latin typeface="Arial Black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62044" y="2189441"/>
            <a:ext cx="4173756" cy="10125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                                      ≤ d-1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862044" y="2189441"/>
            <a:ext cx="2243356" cy="10125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d</a:t>
            </a: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2079625" y="2555876"/>
          <a:ext cx="230188" cy="280987"/>
        </p:xfrm>
        <a:graphic>
          <a:graphicData uri="http://schemas.openxmlformats.org/presentationml/2006/ole">
            <p:oleObj spid="_x0000_s428034" name="Equation" r:id="rId3" imgW="114300" imgH="139700" progId="Equation.3">
              <p:embed/>
            </p:oleObj>
          </a:graphicData>
        </a:graphic>
      </p:graphicFrame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1571625" y="4446588"/>
          <a:ext cx="738188" cy="276225"/>
        </p:xfrm>
        <a:graphic>
          <a:graphicData uri="http://schemas.openxmlformats.org/presentationml/2006/ole">
            <p:oleObj spid="_x0000_s428035" name="Equation" r:id="rId4" imgW="368300" imgH="139700" progId="Equation.3">
              <p:embed/>
            </p:oleObj>
          </a:graphicData>
        </a:graphic>
      </p:graphicFrame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2509838" y="2189441"/>
          <a:ext cx="469900" cy="1012547"/>
        </p:xfrm>
        <a:graphic>
          <a:graphicData uri="http://schemas.openxmlformats.org/presentationml/2006/ole">
            <p:oleObj spid="_x0000_s428036" name="Equation" r:id="rId5" imgW="165100" imgH="203200" progId="Equation.3">
              <p:embed/>
            </p:oleObj>
          </a:graphicData>
        </a:graphic>
      </p:graphicFrame>
      <p:graphicFrame>
        <p:nvGraphicFramePr>
          <p:cNvPr id="86024" name="Object 8"/>
          <p:cNvGraphicFramePr>
            <a:graphicFrameLocks noChangeAspect="1"/>
          </p:cNvGraphicFramePr>
          <p:nvPr/>
        </p:nvGraphicFramePr>
        <p:xfrm>
          <a:off x="2481044" y="4078288"/>
          <a:ext cx="469900" cy="1012825"/>
        </p:xfrm>
        <a:graphic>
          <a:graphicData uri="http://schemas.openxmlformats.org/presentationml/2006/ole">
            <p:oleObj spid="_x0000_s428037" name="Equation" r:id="rId6" imgW="165100" imgH="203200" progId="Equation.3">
              <p:embed/>
            </p:oleObj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3103344" y="2189441"/>
            <a:ext cx="211356" cy="10125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3467100" y="2189441"/>
            <a:ext cx="211356" cy="10125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4513044" y="2189441"/>
            <a:ext cx="211356" cy="10125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2420938" y="1449388"/>
            <a:ext cx="329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Set </a:t>
            </a:r>
            <a:r>
              <a:rPr lang="en-GB" b="1" dirty="0" smtClean="0"/>
              <a:t>m-μ</a:t>
            </a:r>
            <a:r>
              <a:rPr lang="en-GB" dirty="0" smtClean="0"/>
              <a:t> columns to </a:t>
            </a:r>
            <a:r>
              <a:rPr lang="en-GB" b="1" dirty="0" smtClean="0">
                <a:solidFill>
                  <a:srgbClr val="800000"/>
                </a:solidFill>
              </a:rPr>
              <a:t>zero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>
            <a:stCxn id="23" idx="2"/>
            <a:endCxn id="17" idx="0"/>
          </p:cNvCxnSpPr>
          <p:nvPr/>
        </p:nvCxnSpPr>
        <p:spPr>
          <a:xfrm rot="5400000">
            <a:off x="3453984" y="1573758"/>
            <a:ext cx="370721" cy="86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2"/>
            <a:endCxn id="18" idx="0"/>
          </p:cNvCxnSpPr>
          <p:nvPr/>
        </p:nvCxnSpPr>
        <p:spPr>
          <a:xfrm rot="5400000">
            <a:off x="3635862" y="1755636"/>
            <a:ext cx="370721" cy="496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2"/>
            <a:endCxn id="19" idx="0"/>
          </p:cNvCxnSpPr>
          <p:nvPr/>
        </p:nvCxnSpPr>
        <p:spPr>
          <a:xfrm rot="16200000" flipH="1">
            <a:off x="4158834" y="1729552"/>
            <a:ext cx="370721" cy="549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862044" y="4045229"/>
            <a:ext cx="4173756" cy="10125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                                     </a:t>
            </a:r>
            <a:r>
              <a:rPr lang="en-GB" dirty="0" smtClean="0">
                <a:solidFill>
                  <a:schemeClr val="tx1"/>
                </a:solidFill>
              </a:rPr>
              <a:t>≤ d-1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862044" y="4045229"/>
            <a:ext cx="2243356" cy="10125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3103344" y="4045229"/>
            <a:ext cx="211356" cy="1012547"/>
          </a:xfrm>
          <a:prstGeom prst="roundRect">
            <a:avLst/>
          </a:prstGeom>
          <a:solidFill>
            <a:srgbClr val="8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Rounded Rectangle 55"/>
          <p:cNvSpPr/>
          <p:nvPr/>
        </p:nvSpPr>
        <p:spPr>
          <a:xfrm>
            <a:off x="3467100" y="4045229"/>
            <a:ext cx="211356" cy="1012547"/>
          </a:xfrm>
          <a:prstGeom prst="roundRect">
            <a:avLst/>
          </a:prstGeom>
          <a:solidFill>
            <a:srgbClr val="8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ounded Rectangle 56"/>
          <p:cNvSpPr/>
          <p:nvPr/>
        </p:nvSpPr>
        <p:spPr>
          <a:xfrm>
            <a:off x="4513044" y="4045229"/>
            <a:ext cx="211356" cy="1012547"/>
          </a:xfrm>
          <a:prstGeom prst="roundRect">
            <a:avLst/>
          </a:prstGeom>
          <a:solidFill>
            <a:srgbClr val="8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2420938" y="3317876"/>
            <a:ext cx="329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 </a:t>
            </a:r>
            <a:r>
              <a:rPr lang="en-GB" b="1" dirty="0" smtClean="0"/>
              <a:t>m-μ</a:t>
            </a:r>
            <a:r>
              <a:rPr lang="en-GB" dirty="0" smtClean="0"/>
              <a:t> pivot </a:t>
            </a:r>
            <a:r>
              <a:rPr lang="en-GB" b="1" dirty="0" smtClean="0">
                <a:solidFill>
                  <a:srgbClr val="800000"/>
                </a:solidFill>
              </a:rPr>
              <a:t>columns</a:t>
            </a:r>
            <a:endParaRPr lang="en-GB" b="1" dirty="0">
              <a:solidFill>
                <a:srgbClr val="800000"/>
              </a:solidFill>
            </a:endParaRPr>
          </a:p>
        </p:txBody>
      </p:sp>
      <p:cxnSp>
        <p:nvCxnSpPr>
          <p:cNvPr id="59" name="Straight Arrow Connector 58"/>
          <p:cNvCxnSpPr>
            <a:stCxn id="58" idx="2"/>
            <a:endCxn id="55" idx="0"/>
          </p:cNvCxnSpPr>
          <p:nvPr/>
        </p:nvCxnSpPr>
        <p:spPr>
          <a:xfrm rot="5400000">
            <a:off x="3460334" y="3435896"/>
            <a:ext cx="358021" cy="86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8" idx="2"/>
            <a:endCxn id="56" idx="0"/>
          </p:cNvCxnSpPr>
          <p:nvPr/>
        </p:nvCxnSpPr>
        <p:spPr>
          <a:xfrm rot="5400000">
            <a:off x="3642212" y="3617774"/>
            <a:ext cx="358021" cy="496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8" idx="2"/>
            <a:endCxn id="57" idx="0"/>
          </p:cNvCxnSpPr>
          <p:nvPr/>
        </p:nvCxnSpPr>
        <p:spPr>
          <a:xfrm rot="16200000" flipH="1">
            <a:off x="4165184" y="3591690"/>
            <a:ext cx="358021" cy="549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5638800"/>
            <a:ext cx="914399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/>
              </a:rPr>
              <a:t>Apparently we should eliminate the </a:t>
            </a:r>
          </a:p>
          <a:p>
            <a:pPr algn="ctr"/>
            <a:r>
              <a:rPr lang="en-GB" sz="2400" b="1" dirty="0" smtClean="0">
                <a:solidFill>
                  <a:srgbClr val="800000"/>
                </a:solidFill>
                <a:latin typeface="Arial Black"/>
              </a:rPr>
              <a:t>most frequently used </a:t>
            </a:r>
            <a:r>
              <a:rPr lang="en-GB" sz="2400" b="1" dirty="0" smtClean="0">
                <a:latin typeface="Arial"/>
              </a:rPr>
              <a:t>coefficients</a:t>
            </a:r>
            <a:endParaRPr lang="en-GB" sz="2400" b="1" u="sng" dirty="0" smtClean="0">
              <a:uFill>
                <a:solidFill>
                  <a:schemeClr val="tx1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Black"/>
              </a:rPr>
              <a:t>Testing with Fast Conditional Move</a:t>
            </a:r>
            <a:endParaRPr lang="en-GB" dirty="0">
              <a:latin typeface="Arial Black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80418" y="2079715"/>
            <a:ext cx="2114159" cy="22944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smtClean="0">
                <a:solidFill>
                  <a:schemeClr val="tx1"/>
                </a:solidFill>
              </a:rPr>
              <a:t>Unrolled Block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958438" y="2353891"/>
            <a:ext cx="1241088" cy="6205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count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958438" y="3415394"/>
            <a:ext cx="1241088" cy="6205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sol</a:t>
            </a:r>
            <a:endParaRPr lang="en-GB" dirty="0"/>
          </a:p>
        </p:txBody>
      </p:sp>
      <p:sp>
        <p:nvSpPr>
          <p:cNvPr id="8" name="U-Turn Arrow 7"/>
          <p:cNvSpPr/>
          <p:nvPr/>
        </p:nvSpPr>
        <p:spPr>
          <a:xfrm>
            <a:off x="1067946" y="1459216"/>
            <a:ext cx="2655350" cy="62049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U-Turn Arrow 8"/>
          <p:cNvSpPr/>
          <p:nvPr/>
        </p:nvSpPr>
        <p:spPr>
          <a:xfrm>
            <a:off x="1220346" y="4403000"/>
            <a:ext cx="2502950" cy="53391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176549" y="4864100"/>
          <a:ext cx="250775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73"/>
                <a:gridCol w="621304"/>
                <a:gridCol w="626939"/>
                <a:gridCol w="626939"/>
              </a:tblGrid>
              <a:tr h="428418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0</a:t>
                      </a:r>
                      <a:endParaRPr lang="en-GB" sz="24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GB" sz="24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2+</a:t>
                      </a:r>
                      <a:endParaRPr lang="en-GB" sz="24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10302">
                <a:tc>
                  <a:txBody>
                    <a:bodyPr/>
                    <a:lstStyle/>
                    <a:p>
                      <a:r>
                        <a:rPr lang="en-GB" sz="2400" b="1" i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GB" sz="2400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0</a:t>
                      </a:r>
                      <a:endParaRPr lang="en-GB" sz="2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GB" sz="2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2+</a:t>
                      </a:r>
                      <a:endParaRPr lang="en-GB" sz="2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410302">
                <a:tc>
                  <a:txBody>
                    <a:bodyPr/>
                    <a:lstStyle/>
                    <a:p>
                      <a:r>
                        <a:rPr lang="en-GB" sz="2400" b="1" i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sz="2400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GB" sz="2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2+</a:t>
                      </a:r>
                      <a:endParaRPr lang="en-GB" sz="2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2+</a:t>
                      </a:r>
                      <a:endParaRPr lang="en-GB" sz="2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410302">
                <a:tc>
                  <a:txBody>
                    <a:bodyPr/>
                    <a:lstStyle/>
                    <a:p>
                      <a:r>
                        <a:rPr lang="en-GB" sz="2400" b="1" i="0" dirty="0" smtClean="0">
                          <a:solidFill>
                            <a:schemeClr val="bg1"/>
                          </a:solidFill>
                        </a:rPr>
                        <a:t>2+</a:t>
                      </a:r>
                      <a:endParaRPr lang="en-GB" sz="2400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2+</a:t>
                      </a:r>
                      <a:endParaRPr lang="en-GB" sz="2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2+</a:t>
                      </a:r>
                      <a:endParaRPr lang="en-GB" sz="2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2+</a:t>
                      </a:r>
                      <a:endParaRPr lang="en-GB" sz="2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368906" y="3739192"/>
            <a:ext cx="800032" cy="4842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count</a:t>
            </a:r>
            <a:endParaRPr lang="en-GB" dirty="0"/>
          </a:p>
        </p:txBody>
      </p:sp>
      <p:sp>
        <p:nvSpPr>
          <p:cNvPr id="28" name="Rounded Rectangle 27"/>
          <p:cNvSpPr/>
          <p:nvPr/>
        </p:nvSpPr>
        <p:spPr>
          <a:xfrm>
            <a:off x="1321338" y="3739192"/>
            <a:ext cx="800032" cy="4842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sol</a:t>
            </a:r>
            <a:endParaRPr lang="en-GB" dirty="0"/>
          </a:p>
        </p:txBody>
      </p:sp>
      <p:sp>
        <p:nvSpPr>
          <p:cNvPr id="29" name="Left Brace 28"/>
          <p:cNvSpPr/>
          <p:nvPr/>
        </p:nvSpPr>
        <p:spPr>
          <a:xfrm>
            <a:off x="4314952" y="1949845"/>
            <a:ext cx="216469" cy="134379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/>
          <p:cNvSpPr/>
          <p:nvPr/>
        </p:nvSpPr>
        <p:spPr>
          <a:xfrm>
            <a:off x="4646860" y="1711744"/>
            <a:ext cx="952467" cy="49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646860" y="2361992"/>
            <a:ext cx="952467" cy="49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6860" y="3012240"/>
            <a:ext cx="952467" cy="49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2+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05500" y="1648244"/>
            <a:ext cx="3238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 Black"/>
              </a:rPr>
              <a:t>Each thread can  return </a:t>
            </a:r>
            <a:r>
              <a:rPr lang="en-GB" sz="2000" dirty="0" smtClean="0">
                <a:solidFill>
                  <a:srgbClr val="800000"/>
                </a:solidFill>
                <a:latin typeface="Arial Black"/>
              </a:rPr>
              <a:t>3</a:t>
            </a:r>
            <a:r>
              <a:rPr lang="en-GB" sz="2000" dirty="0" smtClean="0">
                <a:latin typeface="Arial Black"/>
              </a:rPr>
              <a:t> kinds of values</a:t>
            </a:r>
            <a:endParaRPr lang="en-GB" sz="2000" dirty="0">
              <a:latin typeface="Arial Black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8499" y="5714392"/>
            <a:ext cx="520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 Black"/>
              </a:rPr>
              <a:t>Global data can be updated </a:t>
            </a:r>
          </a:p>
          <a:p>
            <a:r>
              <a:rPr lang="en-GB" sz="2000" dirty="0" smtClean="0">
                <a:latin typeface="Arial Black"/>
              </a:rPr>
              <a:t>by operating with local data </a:t>
            </a:r>
            <a:endParaRPr lang="en-GB" sz="2000" dirty="0">
              <a:latin typeface="Arial Black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905500" y="4423075"/>
            <a:ext cx="3254477" cy="652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5346700"/>
            <a:ext cx="5118103" cy="15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5052462" y="4495249"/>
            <a:ext cx="918687" cy="78739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smtClean="0">
                <a:latin typeface="Arial Black"/>
              </a:rPr>
              <a:t>Problem </a:t>
            </a:r>
            <a:r>
              <a:rPr lang="en-GB" dirty="0" smtClean="0">
                <a:latin typeface="Arial Black"/>
              </a:rPr>
              <a:t>Definition</a:t>
            </a:r>
            <a:endParaRPr lang="en-GB" dirty="0">
              <a:latin typeface="Arial Black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24668" y="2851319"/>
          <a:ext cx="5999163" cy="966788"/>
        </p:xfrm>
        <a:graphic>
          <a:graphicData uri="http://schemas.openxmlformats.org/presentationml/2006/ole">
            <p:oleObj spid="_x0000_s28674" name="Equation" r:id="rId4" imgW="2286000" imgH="36830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5686880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latin typeface="Arial Black"/>
              </a:rPr>
              <a:t>Known to be </a:t>
            </a:r>
            <a:r>
              <a:rPr lang="en-GB" sz="2800" b="1" dirty="0" smtClean="0">
                <a:solidFill>
                  <a:srgbClr val="FF0000"/>
                </a:solidFill>
                <a:latin typeface="Arial Black"/>
              </a:rPr>
              <a:t>NP-hard</a:t>
            </a:r>
            <a:endParaRPr lang="en-GB" sz="2800" b="1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4691466" y="3844023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311282" y="4147115"/>
          <a:ext cx="913170" cy="417449"/>
        </p:xfrm>
        <a:graphic>
          <a:graphicData uri="http://schemas.openxmlformats.org/presentationml/2006/ole">
            <p:oleObj spid="_x0000_s28677" name="Equation" r:id="rId5" imgW="444500" imgH="203200" progId="Equation.3">
              <p:embed/>
            </p:oleObj>
          </a:graphicData>
        </a:graphic>
      </p:graphicFrame>
      <p:sp>
        <p:nvSpPr>
          <p:cNvPr id="17" name="Up Arrow 16"/>
          <p:cNvSpPr/>
          <p:nvPr/>
        </p:nvSpPr>
        <p:spPr>
          <a:xfrm>
            <a:off x="1605127" y="3515015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8679" name="Object 7"/>
          <p:cNvGraphicFramePr>
            <a:graphicFrameLocks noChangeAspect="1"/>
          </p:cNvGraphicFramePr>
          <p:nvPr/>
        </p:nvGraphicFramePr>
        <p:xfrm>
          <a:off x="1171992" y="3919281"/>
          <a:ext cx="822325" cy="1336675"/>
        </p:xfrm>
        <a:graphic>
          <a:graphicData uri="http://schemas.openxmlformats.org/presentationml/2006/ole">
            <p:oleObj spid="_x0000_s28679" name="Equation" r:id="rId6" imgW="469900" imgH="762000" progId="Equation.3">
              <p:embed/>
            </p:oleObj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0" y="18747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 Black"/>
              </a:rPr>
              <a:t>a general form</a:t>
            </a:r>
            <a:endParaRPr lang="en-GB" sz="2800" b="1" dirty="0">
              <a:latin typeface="Arial Black"/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4419039" y="343056"/>
            <a:ext cx="320842" cy="4581539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 Arrow 11"/>
          <p:cNvSpPr/>
          <p:nvPr/>
        </p:nvSpPr>
        <p:spPr>
          <a:xfrm>
            <a:off x="2244889" y="3515015"/>
            <a:ext cx="207340" cy="303092"/>
          </a:xfrm>
          <a:prstGeom prst="up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2049463" y="3919538"/>
          <a:ext cx="777875" cy="1336675"/>
        </p:xfrm>
        <a:graphic>
          <a:graphicData uri="http://schemas.openxmlformats.org/presentationml/2006/ole">
            <p:oleObj spid="_x0000_s28682" name="Equation" r:id="rId7" imgW="444500" imgH="762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7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 w="38100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txBody>
          <a:bodyPr/>
          <a:lstStyle/>
          <a:p>
            <a:r>
              <a:rPr lang="en-GB" dirty="0" smtClean="0">
                <a:latin typeface="Arial Black"/>
              </a:rPr>
              <a:t>Contribution</a:t>
            </a:r>
            <a:endParaRPr lang="en-GB" dirty="0">
              <a:latin typeface="Arial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91822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Arial Black"/>
              </a:rPr>
              <a:t>Theoretical side</a:t>
            </a:r>
            <a:endParaRPr lang="en-GB" sz="2800" b="1" dirty="0">
              <a:latin typeface="Arial Blac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3470" y="2418825"/>
            <a:ext cx="9130529" cy="1327675"/>
          </a:xfrm>
        </p:spPr>
        <p:txBody>
          <a:bodyPr>
            <a:normAutofit fontScale="92500" lnSpcReduction="20000"/>
          </a:bodyPr>
          <a:lstStyle/>
          <a:p>
            <a:r>
              <a:rPr lang="en-GB" sz="2400" b="1" dirty="0" smtClean="0">
                <a:latin typeface="Arial"/>
              </a:rPr>
              <a:t>We proposed a</a:t>
            </a:r>
            <a:r>
              <a:rPr lang="en-GB" sz="2400" b="1" dirty="0" smtClean="0">
                <a:solidFill>
                  <a:srgbClr val="FF0000"/>
                </a:solidFill>
                <a:latin typeface="Arial"/>
              </a:rPr>
              <a:t> new algorithm </a:t>
            </a:r>
            <a:r>
              <a:rPr lang="en-GB" sz="2400" b="1" dirty="0" smtClean="0">
                <a:latin typeface="Arial"/>
              </a:rPr>
              <a:t>based on exhaustive search</a:t>
            </a:r>
            <a:r>
              <a:rPr lang="en-GB" sz="2400" b="1" dirty="0" smtClean="0">
                <a:solidFill>
                  <a:srgbClr val="FF0000"/>
                </a:solidFill>
                <a:latin typeface="Arial"/>
              </a:rPr>
              <a:t> </a:t>
            </a:r>
          </a:p>
          <a:p>
            <a:pPr lvl="1"/>
            <a:r>
              <a:rPr lang="en-GB" sz="1800" b="1" dirty="0" smtClean="0">
                <a:latin typeface="Arial"/>
              </a:rPr>
              <a:t>along with several variants of it</a:t>
            </a:r>
          </a:p>
          <a:p>
            <a:r>
              <a:rPr lang="en-GB" sz="2400" b="1" dirty="0" smtClean="0">
                <a:latin typeface="Arial"/>
              </a:rPr>
              <a:t>We perform </a:t>
            </a:r>
            <a:r>
              <a:rPr lang="en-GB" sz="2400" b="1" dirty="0" smtClean="0">
                <a:solidFill>
                  <a:srgbClr val="FF0000"/>
                </a:solidFill>
                <a:latin typeface="Arial"/>
              </a:rPr>
              <a:t>analysis</a:t>
            </a:r>
            <a:r>
              <a:rPr lang="en-GB" sz="2400" b="1" dirty="0" smtClean="0">
                <a:latin typeface="Arial"/>
              </a:rPr>
              <a:t> on theoretical performance, memory consumption and adjustable variables </a:t>
            </a:r>
          </a:p>
          <a:p>
            <a:pPr lvl="1">
              <a:buNone/>
            </a:pPr>
            <a:endParaRPr lang="en-GB" sz="1800" b="1" dirty="0" smtClean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0" y="3937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Arial Black"/>
              </a:rPr>
              <a:t>Practical side</a:t>
            </a:r>
            <a:endParaRPr lang="en-GB" sz="2800" b="1" dirty="0">
              <a:latin typeface="Arial Black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4819125"/>
            <a:ext cx="9130529" cy="2038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4447520"/>
            <a:ext cx="9130529" cy="1374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400" b="1" dirty="0" smtClean="0">
                <a:latin typeface="Arial"/>
              </a:rPr>
              <a:t>We implemented the algorithm for quadratic, cubic, and quartic systems on both </a:t>
            </a:r>
            <a:r>
              <a:rPr lang="en-GB" sz="2400" b="1" dirty="0" smtClean="0">
                <a:solidFill>
                  <a:srgbClr val="FF0000"/>
                </a:solidFill>
                <a:latin typeface="Arial"/>
              </a:rPr>
              <a:t>GPUs and CPUs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400" b="1" dirty="0" smtClean="0">
                <a:latin typeface="Arial"/>
              </a:rPr>
              <a:t>Our implementation outperforms </a:t>
            </a:r>
            <a:r>
              <a:rPr lang="en-GB" sz="2400" b="1" dirty="0" smtClean="0">
                <a:solidFill>
                  <a:srgbClr val="FF0000"/>
                </a:solidFill>
                <a:latin typeface="Arial"/>
              </a:rPr>
              <a:t>Magma F</a:t>
            </a:r>
            <a:r>
              <a:rPr lang="en-GB" sz="2400" b="1" baseline="-25000" dirty="0" smtClean="0">
                <a:solidFill>
                  <a:srgbClr val="FF0000"/>
                </a:solidFill>
                <a:latin typeface="Arial"/>
              </a:rPr>
              <a:t>4 </a:t>
            </a:r>
            <a:r>
              <a:rPr lang="en-GB" sz="2400" b="1" dirty="0" smtClean="0">
                <a:latin typeface="Arial"/>
              </a:rPr>
              <a:t>in practical case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sz="2400" b="1" dirty="0" smtClean="0">
              <a:solidFill>
                <a:srgbClr val="FF0000"/>
              </a:solidFill>
              <a:latin typeface="Arial"/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endParaRPr kumimoji="0" lang="en-GB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0|0|0|0|0|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60000"/>
            <a:lumOff val="40000"/>
          </a:schemeClr>
        </a:solidFill>
        <a:ln>
          <a:noFill/>
        </a:ln>
        <a:scene3d>
          <a:camera prst="orthographicFront"/>
          <a:lightRig rig="threePt" dir="t"/>
        </a:scene3d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12125</TotalTime>
  <Words>2502</Words>
  <Application>Microsoft Macintosh PowerPoint</Application>
  <PresentationFormat>On-screen Show (4:3)</PresentationFormat>
  <Paragraphs>1103</Paragraphs>
  <Slides>73</Slides>
  <Notes>13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Office Theme</vt:lpstr>
      <vt:lpstr>Equation</vt:lpstr>
      <vt:lpstr>Microsoft Equation</vt:lpstr>
      <vt:lpstr>Fast Exhaustive Search for Polynomial Systems in F2</vt:lpstr>
      <vt:lpstr>Slide 2</vt:lpstr>
      <vt:lpstr>Motivation</vt:lpstr>
      <vt:lpstr>Motivation</vt:lpstr>
      <vt:lpstr>Motivation</vt:lpstr>
      <vt:lpstr>Introduction</vt:lpstr>
      <vt:lpstr>Problem Definition</vt:lpstr>
      <vt:lpstr>Problem Definition</vt:lpstr>
      <vt:lpstr>Contribution</vt:lpstr>
      <vt:lpstr>Contribution</vt:lpstr>
      <vt:lpstr>Algorithms</vt:lpstr>
      <vt:lpstr>Naive Evaluation</vt:lpstr>
      <vt:lpstr>Naive Evaluation</vt:lpstr>
      <vt:lpstr>Algorithms</vt:lpstr>
      <vt:lpstr>Basic Gray Code Enumeration</vt:lpstr>
      <vt:lpstr>Basic Gray Code Enumeration</vt:lpstr>
      <vt:lpstr>Basic Gray Code Enumeration</vt:lpstr>
      <vt:lpstr>Slide 18</vt:lpstr>
      <vt:lpstr>Basic Gray Code Enumeration</vt:lpstr>
      <vt:lpstr>Basic Gray Code Enumeration</vt:lpstr>
      <vt:lpstr>Basic Gray Code Enumeration</vt:lpstr>
      <vt:lpstr>Algorithms</vt:lpstr>
      <vt:lpstr>Generalized Gray Code Enumeration</vt:lpstr>
      <vt:lpstr>Generalized Gray Code Enumeration</vt:lpstr>
      <vt:lpstr>Generalized Gray Code Enumeration</vt:lpstr>
      <vt:lpstr>Generalized Gray Code Enumeration</vt:lpstr>
      <vt:lpstr>Slide 27</vt:lpstr>
      <vt:lpstr>Generalized Gray Code Enumeration</vt:lpstr>
      <vt:lpstr>Slide 29</vt:lpstr>
      <vt:lpstr>Generalized Gray Code Enumeration</vt:lpstr>
      <vt:lpstr>Generalized Gray Code Enumeration</vt:lpstr>
      <vt:lpstr>Generalized Gray Code Enumeration</vt:lpstr>
      <vt:lpstr>Algorithms</vt:lpstr>
      <vt:lpstr>Partial Evaluation</vt:lpstr>
      <vt:lpstr>Partial Evaluation</vt:lpstr>
      <vt:lpstr>Partial Evaluation</vt:lpstr>
      <vt:lpstr>Partial Evaluation</vt:lpstr>
      <vt:lpstr>Variants</vt:lpstr>
      <vt:lpstr>Naïve Evaluation  with Early Abort Strategy</vt:lpstr>
      <vt:lpstr>Implementation</vt:lpstr>
      <vt:lpstr>Flow Path</vt:lpstr>
      <vt:lpstr>Flow Path</vt:lpstr>
      <vt:lpstr>Flow Path</vt:lpstr>
      <vt:lpstr>Register Usage</vt:lpstr>
      <vt:lpstr>Register Usage</vt:lpstr>
      <vt:lpstr>Unrolling</vt:lpstr>
      <vt:lpstr>Unrolling</vt:lpstr>
      <vt:lpstr>Testing with Fast Conditional Move</vt:lpstr>
      <vt:lpstr>Testing with Fast Conditional Move</vt:lpstr>
      <vt:lpstr>Implementation</vt:lpstr>
      <vt:lpstr>On x86-64 CPUs, with SSE2 intrinsics</vt:lpstr>
      <vt:lpstr>On x86-64 CPUs, with SSE2 intrinsics</vt:lpstr>
      <vt:lpstr>On x86-64 CPUs, with SSE2 intrinsics</vt:lpstr>
      <vt:lpstr>On x86-64 CPUs, with SSE2 intrinsics</vt:lpstr>
      <vt:lpstr>On x86-64 CPUs, with SSE2 intrinsics</vt:lpstr>
      <vt:lpstr>Experiment Results</vt:lpstr>
      <vt:lpstr>Experiment Results</vt:lpstr>
      <vt:lpstr>Experiment Results</vt:lpstr>
      <vt:lpstr>Experiment Results</vt:lpstr>
      <vt:lpstr>Conclusion</vt:lpstr>
      <vt:lpstr>Thanks for your attention !</vt:lpstr>
      <vt:lpstr>Generalized Gray Code Enumeration</vt:lpstr>
      <vt:lpstr>Generalized Gray Code Enumeration</vt:lpstr>
      <vt:lpstr>Generalized Gray Code Enumeration</vt:lpstr>
      <vt:lpstr>Generalized Gray Code Enumeration</vt:lpstr>
      <vt:lpstr>Slide 66</vt:lpstr>
      <vt:lpstr>GGCE with Early Abort Strategy</vt:lpstr>
      <vt:lpstr>GGCE with Early Abort Strategy</vt:lpstr>
      <vt:lpstr>GGCE with Early Abort Strategy</vt:lpstr>
      <vt:lpstr>Variants</vt:lpstr>
      <vt:lpstr>Gaussian Elimination</vt:lpstr>
      <vt:lpstr>Gaussian Elimination</vt:lpstr>
      <vt:lpstr>Testing with Fast Conditional Move</vt:lpstr>
    </vt:vector>
  </TitlesOfParts>
  <Company>NTU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Exhaustive Search for Polynomial Systems in F2</dc:title>
  <dc:creator>Tony Chou</dc:creator>
  <cp:lastModifiedBy>Tony Chou</cp:lastModifiedBy>
  <cp:revision>1913</cp:revision>
  <dcterms:created xsi:type="dcterms:W3CDTF">2010-06-25T05:55:33Z</dcterms:created>
  <dcterms:modified xsi:type="dcterms:W3CDTF">2010-06-25T11:19:14Z</dcterms:modified>
</cp:coreProperties>
</file>